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425" r:id="rId3"/>
    <p:sldId id="426" r:id="rId4"/>
    <p:sldId id="427" r:id="rId5"/>
    <p:sldId id="428" r:id="rId6"/>
    <p:sldId id="429" r:id="rId7"/>
    <p:sldId id="430" r:id="rId8"/>
    <p:sldId id="431" r:id="rId9"/>
    <p:sldId id="432" r:id="rId10"/>
    <p:sldId id="433" r:id="rId11"/>
    <p:sldId id="434" r:id="rId12"/>
    <p:sldId id="435" r:id="rId13"/>
    <p:sldId id="436" r:id="rId14"/>
    <p:sldId id="437" r:id="rId15"/>
    <p:sldId id="438" r:id="rId16"/>
    <p:sldId id="439" r:id="rId17"/>
    <p:sldId id="441" r:id="rId18"/>
    <p:sldId id="443" r:id="rId19"/>
    <p:sldId id="444" r:id="rId20"/>
    <p:sldId id="445" r:id="rId21"/>
    <p:sldId id="446" r:id="rId22"/>
    <p:sldId id="447" r:id="rId23"/>
    <p:sldId id="448" r:id="rId24"/>
    <p:sldId id="449" r:id="rId25"/>
    <p:sldId id="450" r:id="rId26"/>
    <p:sldId id="451" r:id="rId27"/>
    <p:sldId id="453" r:id="rId28"/>
    <p:sldId id="454" r:id="rId29"/>
    <p:sldId id="455" r:id="rId30"/>
    <p:sldId id="456" r:id="rId31"/>
    <p:sldId id="452" r:id="rId32"/>
    <p:sldId id="306" r:id="rId33"/>
    <p:sldId id="457" r:id="rId34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00"/>
    <p:restoredTop sz="96190" autoAdjust="0"/>
  </p:normalViewPr>
  <p:slideViewPr>
    <p:cSldViewPr snapToGrid="0" snapToObjects="1">
      <p:cViewPr varScale="1">
        <p:scale>
          <a:sx n="123" d="100"/>
          <a:sy n="123" d="100"/>
        </p:scale>
        <p:origin x="208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77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7EA0CF5-F065-44BF-AE37-A0D428C719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D7116-720C-4D05-80B9-BA5980B851A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191BDF21-EECF-4BAF-9392-19256264005E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284626-DF6D-41CD-B060-2116A2F4798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2A9D74-F909-469F-97C0-5B775172CA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EF4F4793-2045-4CE7-8DA1-CB56A63309DE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CE35AA-1470-4498-AFCE-C22EF93BDE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D26A4D-8DCB-4C8B-B212-A378B55C5B2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DA9B5126-6922-496D-A1B4-D5C0EA001357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27ECC7F-BA9E-4086-AE62-B412670F67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5705477-E10E-470F-BC08-761B87919B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473FB-BCED-44B3-A380-3D61988EF05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DA806-55D1-43AE-8A5F-FB3A55A6EC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95FC259-9122-4125-BE3C-490F1F6CBA21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12530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D2651-628F-44AD-961C-6EA10FCA94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DB73FA08-D4AB-48FF-A74A-99381E5A6319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22AC7-9F26-4A43-8B6B-FA804D879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83C44-5435-4333-80F2-E6A52205F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19B598EF-3EDD-4C63-95D4-BC3575AF92B5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79819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986D9-33C6-40CD-9077-45EE27AF40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0BBFF570-1BEC-4869-9BF2-D05A4D40C8CF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2BB87-8595-4F28-A03C-8A2D9FFA7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746ED-420A-436D-B410-E650D7946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7652729E-480F-4AF4-BDBB-D672F3073EC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9988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CEE0D-D016-4271-8509-5438939E67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B20C14E-55A7-4B2A-9FB0-FED437804880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FFE9F-5C3B-4E06-AFD8-644613D93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38B51-2A67-4096-B7FE-3B7A5B10B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404F9521-0FD8-44D5-AA2A-5D1F3F89AD50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6592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47798-AC98-4635-B5B4-F61616DDF5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F463AB4-CFE9-4D5F-82A0-28ADAFBD751D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E2719-94E8-40C6-8D26-A12BBD2C8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34230-8690-4C65-AA30-F1870FC92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FB36C93D-C689-4FC5-A7F9-FDA68197D514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449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C42F5-DA2F-4BA8-A941-D74D93D9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D96BBB93-3AB3-4A59-9D2C-EFECF0B712AC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4021D-CC1B-49E2-8542-3217D66E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F42AA-AB9F-451D-8E5E-C3AF044BE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C2A6E596-AF29-486D-82F0-A11E7FBBAF8E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8695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4E59A-5653-4E35-8D69-E21C500B31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AA82E73-6631-412C-A86A-F6BB9986ED0F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0B1873-3E4C-4831-ABD1-9B6DEB6F3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7F3A00-BC31-4422-92C1-2189ECB38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F3E99198-5B46-45D4-95C0-D81DFB2897A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4098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07736D-9CF8-4A3B-BF94-F83033458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FECF6C2-AFA3-4BBD-AA7A-9F4648352E45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F3E93F-F80C-48CB-8246-B6DBF4253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424398-F23D-4A0B-9C2E-6FE02FCA7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BA277C27-2875-4F62-A9C7-DD10C39AEB75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3230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AF4FD-1801-482F-8324-876F866F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EE1A24A-6821-4F0F-9430-9D4DC1431071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650AD4-DA1B-45F0-8624-324EC8BC6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AEE7BA-DD8C-4121-B954-E6168C577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B0339077-00BA-4E1B-BC71-8E16E130B908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38657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C338AD-5007-435B-8EEA-EE5246CCA5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C2AC1D93-EBF9-43B4-860D-2CB9CC0186F0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FB4C5D-4B40-45C5-B140-98EFCAAFC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D5301-6B2D-4E3F-8374-962881D1A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BDE6A3D-26D9-4D02-BCDC-D339FF83475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029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D6521-1399-4CB6-A34F-4A79A3EC2A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00D52DE7-9C99-4E44-B796-E9A44B1F69E4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BEFC13-E7DA-496E-B6D1-99EBC3063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62A2BE-5368-4EE3-8A8B-2F7483495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B063241-1243-4BBD-B62F-83A531EBABB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58734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B3CAE-54E3-4ADD-9068-F1C09679BE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31B24CC7-781E-4B0C-B9A6-51CEFD2EB865}" type="datetimeFigureOut">
              <a:rPr lang="en-US" altLang="en-US"/>
              <a:pPr/>
              <a:t>3/31/22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67C0F4-3181-4EB3-83EB-735BBBBC5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3548D-CE86-4028-8444-C9A22850E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1CA92115-1367-4209-B922-E851C38D0DF7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16959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B3660D61-C2FE-4749-9EC4-C4780EF6198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115887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A4378C4A-5C6D-482B-9054-7B26AD1D768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2452688"/>
            <a:ext cx="82296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94AB8A6-9626-43B8-883A-BB93DAF4EA9D}"/>
              </a:ext>
            </a:extLst>
          </p:cNvPr>
          <p:cNvSpPr/>
          <p:nvPr userDrawn="1"/>
        </p:nvSpPr>
        <p:spPr>
          <a:xfrm>
            <a:off x="0" y="6569075"/>
            <a:ext cx="9144000" cy="288925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dirty="0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8F6756-C619-4FF3-A9D8-606EDFC7611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83185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1030" name="Picture 9" descr="UMBClogo_offset_cmyk-W.eps">
            <a:extLst>
              <a:ext uri="{FF2B5EF4-FFF2-40B4-BE49-F238E27FC236}">
                <a16:creationId xmlns:a16="http://schemas.microsoft.com/office/drawing/2014/main" id="{1FFF9E6B-8434-4A50-8070-38EEC74B4E7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127000"/>
            <a:ext cx="3316288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TextBox 10">
            <a:extLst>
              <a:ext uri="{FF2B5EF4-FFF2-40B4-BE49-F238E27FC236}">
                <a16:creationId xmlns:a16="http://schemas.microsoft.com/office/drawing/2014/main" id="{867B97E7-0A33-4F4D-B539-17203473438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181850" y="6542088"/>
            <a:ext cx="18224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>
              <a:defRPr/>
            </a:pPr>
            <a:r>
              <a:rPr lang="en-US" altLang="en-US" sz="1400" dirty="0">
                <a:latin typeface="Arial" charset="0"/>
              </a:rPr>
              <a:t>www.umbc.edu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9BEEDF-7B0F-42BD-B40F-65564476C12D}"/>
              </a:ext>
            </a:extLst>
          </p:cNvPr>
          <p:cNvSpPr/>
          <p:nvPr userDrawn="1"/>
        </p:nvSpPr>
        <p:spPr>
          <a:xfrm>
            <a:off x="7396317" y="580648"/>
            <a:ext cx="171393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dirty="0">
                <a:solidFill>
                  <a:srgbClr val="FFC000"/>
                </a:solidFill>
              </a:rPr>
              <a:t>Data 603 - Big Data Platforms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002060"/>
          </a:solidFill>
          <a:latin typeface="+mj-lt"/>
          <a:ea typeface="MS PGothic" panose="020B0600070205080204" pitchFamily="34" charset="-128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rgbClr val="002060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8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252FF0-91EA-3C48-8424-AB2AC024A1E0}"/>
              </a:ext>
            </a:extLst>
          </p:cNvPr>
          <p:cNvSpPr txBox="1"/>
          <p:nvPr/>
        </p:nvSpPr>
        <p:spPr>
          <a:xfrm>
            <a:off x="0" y="4981903"/>
            <a:ext cx="914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Lecture </a:t>
            </a:r>
            <a:r>
              <a:rPr lang="en-US" altLang="ko-KR" sz="3200" dirty="0"/>
              <a:t>8</a:t>
            </a:r>
            <a:endParaRPr lang="en-US" sz="3200" dirty="0"/>
          </a:p>
          <a:p>
            <a:pPr algn="ctr"/>
            <a:r>
              <a:rPr lang="en-US" sz="3200" dirty="0"/>
              <a:t>Structured Streaming (Part </a:t>
            </a:r>
            <a:r>
              <a:rPr lang="en-US" altLang="ko-KR" sz="3200" dirty="0"/>
              <a:t>2</a:t>
            </a:r>
            <a:r>
              <a:rPr lang="en-US" sz="3200" dirty="0"/>
              <a:t>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B73A471-7070-4949-BB4E-20032B832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90592"/>
            <a:ext cx="7772400" cy="1470025"/>
          </a:xfrm>
        </p:spPr>
        <p:txBody>
          <a:bodyPr/>
          <a:lstStyle/>
          <a:p>
            <a:pPr eaLnBrk="1" hangingPunct="1"/>
            <a:r>
              <a:rPr lang="en-US" altLang="en-US" sz="4800" b="1" dirty="0">
                <a:solidFill>
                  <a:srgbClr val="002060"/>
                </a:solidFill>
              </a:rPr>
              <a:t>Data 603 – Big Data Platforms</a:t>
            </a:r>
          </a:p>
        </p:txBody>
      </p:sp>
      <p:pic>
        <p:nvPicPr>
          <p:cNvPr id="7" name="Picture 2" descr="Image result for umbc">
            <a:extLst>
              <a:ext uri="{FF2B5EF4-FFF2-40B4-BE49-F238E27FC236}">
                <a16:creationId xmlns:a16="http://schemas.microsoft.com/office/drawing/2014/main" id="{0B5BCE36-E46C-8E4F-B70C-C790A2B07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3105756"/>
            <a:ext cx="41910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Stateful Transformations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Simplest form: </a:t>
            </a:r>
            <a:r>
              <a:rPr lang="en-US" altLang="en-US" sz="2000" dirty="0" err="1"/>
              <a:t>DataFrame.groupBy</a:t>
            </a:r>
            <a:r>
              <a:rPr lang="en-US" altLang="en-US" sz="2000" dirty="0"/>
              <a:t>().count()</a:t>
            </a:r>
          </a:p>
          <a:p>
            <a:pPr lvl="1"/>
            <a:r>
              <a:rPr lang="en-US" altLang="en-US" sz="2000" dirty="0"/>
              <a:t>Generating a running count of the number of records received since the beginning of the query.</a:t>
            </a:r>
          </a:p>
          <a:p>
            <a:r>
              <a:rPr lang="en-US" altLang="en-US" sz="2000" dirty="0"/>
              <a:t>State: </a:t>
            </a:r>
          </a:p>
          <a:p>
            <a:pPr lvl="1"/>
            <a:r>
              <a:rPr lang="en-US" altLang="en-US" sz="2000" dirty="0"/>
              <a:t>In micro-batch, the incremental plan adds the count of new records to the previous count generated by the previous micro-batch</a:t>
            </a:r>
          </a:p>
          <a:p>
            <a:pPr lvl="1"/>
            <a:r>
              <a:rPr lang="en-US" altLang="en-US" sz="2000" dirty="0"/>
              <a:t>This partial count communicated between plans is the state. </a:t>
            </a:r>
          </a:p>
          <a:p>
            <a:pPr lvl="1"/>
            <a:r>
              <a:rPr lang="en-US" altLang="en-US" sz="2000" dirty="0"/>
              <a:t>The state is maintained in the memory of the Spark executors. </a:t>
            </a:r>
          </a:p>
          <a:p>
            <a:pPr lvl="1"/>
            <a:r>
              <a:rPr lang="en-US" altLang="en-US" sz="2000" dirty="0"/>
              <a:t>The state is checkpointed to the configured location in order to tolerate failures. </a:t>
            </a:r>
          </a:p>
        </p:txBody>
      </p:sp>
    </p:spTree>
    <p:extLst>
      <p:ext uri="{BB962C8B-B14F-4D97-AF65-F5344CB8AC3E}">
        <p14:creationId xmlns:p14="http://schemas.microsoft.com/office/powerpoint/2010/main" val="3388318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Fault-tolerant State Management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Spark’s scheduler (running in the driver) breaks down high-level operations into smaller tasks. </a:t>
            </a:r>
          </a:p>
          <a:p>
            <a:pPr lvl="1"/>
            <a:r>
              <a:rPr lang="en-US" altLang="en-US" sz="2000" dirty="0"/>
              <a:t>Each task is put into a queue.</a:t>
            </a:r>
          </a:p>
          <a:p>
            <a:pPr lvl="1"/>
            <a:r>
              <a:rPr lang="en-US" altLang="en-US" sz="2000" dirty="0"/>
              <a:t>When resources are available, the executors pull the tasks from the queue to execute them. </a:t>
            </a:r>
          </a:p>
          <a:p>
            <a:pPr lvl="1"/>
            <a:r>
              <a:rPr lang="en-US" altLang="en-US" sz="2000" dirty="0"/>
              <a:t>Each micro-batch in a streaming query performs such set of tasks:</a:t>
            </a:r>
          </a:p>
          <a:p>
            <a:pPr lvl="2"/>
            <a:r>
              <a:rPr lang="en-US" altLang="en-US" sz="2000" dirty="0"/>
              <a:t>Read data from streaming sources and write updated output to streaming sinks</a:t>
            </a:r>
          </a:p>
          <a:p>
            <a:pPr lvl="2"/>
            <a:r>
              <a:rPr lang="en-US" altLang="en-US" sz="2000" dirty="0"/>
              <a:t>Intermediate state data are generated by the micro-batch of tasks</a:t>
            </a:r>
          </a:p>
          <a:p>
            <a:pPr lvl="2"/>
            <a:r>
              <a:rPr lang="en-US" altLang="en-US" sz="2000" dirty="0"/>
              <a:t>The intermediate state data are consumed by the next micro-batch</a:t>
            </a:r>
          </a:p>
          <a:p>
            <a:pPr lvl="1"/>
            <a:r>
              <a:rPr lang="en-US" altLang="en-US" sz="2000" dirty="0"/>
              <a:t>State data generation is partitioned and distributed. </a:t>
            </a:r>
          </a:p>
          <a:p>
            <a:pPr lvl="2"/>
            <a:r>
              <a:rPr lang="en-US" altLang="en-US" sz="2000" dirty="0"/>
              <a:t>It is cached in the executor memory for efficient consumption</a:t>
            </a:r>
          </a:p>
          <a:p>
            <a:pPr lvl="2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46425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Types of Stateful Operations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Two types of stateful operations</a:t>
            </a:r>
          </a:p>
          <a:p>
            <a:r>
              <a:rPr lang="en-US" altLang="en-US" sz="2000" dirty="0"/>
              <a:t>Managed stateful operations</a:t>
            </a:r>
          </a:p>
          <a:p>
            <a:pPr lvl="1"/>
            <a:r>
              <a:rPr lang="en-US" altLang="en-US" sz="2000" dirty="0"/>
              <a:t>Automatically identify and clean up old state based on an operation specific definition of “old” (can be defined).</a:t>
            </a:r>
          </a:p>
          <a:p>
            <a:pPr lvl="2"/>
            <a:r>
              <a:rPr lang="en-US" altLang="en-US" sz="2000" dirty="0"/>
              <a:t>Streaming aggregations</a:t>
            </a:r>
          </a:p>
          <a:p>
            <a:pPr lvl="2"/>
            <a:r>
              <a:rPr lang="en-US" altLang="en-US" sz="2000" dirty="0"/>
              <a:t>Stream-stream joins</a:t>
            </a:r>
          </a:p>
          <a:p>
            <a:pPr lvl="2"/>
            <a:r>
              <a:rPr lang="en-US" altLang="en-US" sz="2000" dirty="0"/>
              <a:t>Streaming deduplication</a:t>
            </a:r>
          </a:p>
          <a:p>
            <a:r>
              <a:rPr lang="en-US" altLang="en-US" sz="2000" dirty="0"/>
              <a:t>Unmanaged stateful operations</a:t>
            </a:r>
          </a:p>
          <a:p>
            <a:pPr lvl="1"/>
            <a:r>
              <a:rPr lang="en-US" altLang="en-US" sz="2000" dirty="0"/>
              <a:t>Users define their own custom state clean up logic</a:t>
            </a:r>
          </a:p>
          <a:p>
            <a:pPr lvl="2"/>
            <a:r>
              <a:rPr lang="en-US" altLang="en-US" sz="2000" dirty="0" err="1"/>
              <a:t>MapGroupsWithState</a:t>
            </a:r>
            <a:endParaRPr lang="en-US" altLang="en-US" sz="2000" dirty="0"/>
          </a:p>
          <a:p>
            <a:pPr lvl="2"/>
            <a:r>
              <a:rPr lang="en-US" altLang="en-US" sz="2000" dirty="0" err="1"/>
              <a:t>FlatMapGroupsWithState</a:t>
            </a: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543842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Stateful Streaming Aggregations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b="1" dirty="0"/>
              <a:t>Aggregations not based on time</a:t>
            </a:r>
          </a:p>
          <a:p>
            <a:r>
              <a:rPr lang="en-US" altLang="en-US" sz="2000" dirty="0"/>
              <a:t>Global aggregations</a:t>
            </a:r>
          </a:p>
          <a:p>
            <a:pPr lvl="1"/>
            <a:r>
              <a:rPr lang="en-US" altLang="en-US" sz="1600" dirty="0"/>
              <a:t>Aggregations across all the data in the stream. E.g. calculating the running count of the total number of readings received from a sensor. </a:t>
            </a:r>
          </a:p>
          <a:p>
            <a:pPr lvl="1"/>
            <a:r>
              <a:rPr lang="en-US" altLang="en-US" sz="1600" i="1" dirty="0" err="1"/>
              <a:t>runningCount</a:t>
            </a:r>
            <a:r>
              <a:rPr lang="en-US" altLang="en-US" sz="1600" i="1" dirty="0"/>
              <a:t> = </a:t>
            </a:r>
            <a:r>
              <a:rPr lang="en-US" altLang="en-US" sz="1600" i="1" dirty="0" err="1"/>
              <a:t>sensorReadings.groupBy</a:t>
            </a:r>
            <a:r>
              <a:rPr lang="en-US" altLang="en-US" sz="1600" i="1" dirty="0"/>
              <a:t>().count()</a:t>
            </a:r>
          </a:p>
          <a:p>
            <a:pPr lvl="1"/>
            <a:r>
              <a:rPr lang="en-US" altLang="en-US" sz="1600" dirty="0"/>
              <a:t>NOTE: For streaming </a:t>
            </a:r>
            <a:r>
              <a:rPr lang="en-US" altLang="en-US" sz="1600" dirty="0" err="1"/>
              <a:t>DataFrames</a:t>
            </a:r>
            <a:r>
              <a:rPr lang="en-US" altLang="en-US" sz="1600" dirty="0"/>
              <a:t>, you always need to use </a:t>
            </a:r>
            <a:r>
              <a:rPr lang="en-US" altLang="en-US" sz="1600" dirty="0" err="1"/>
              <a:t>DataFrame.groupBy</a:t>
            </a:r>
            <a:r>
              <a:rPr lang="en-US" altLang="en-US" sz="1600" dirty="0"/>
              <a:t>() or </a:t>
            </a:r>
            <a:r>
              <a:rPr lang="en-US" altLang="en-US" sz="1600" dirty="0" err="1"/>
              <a:t>Dataset.groupByKey</a:t>
            </a:r>
            <a:r>
              <a:rPr lang="en-US" altLang="en-US" sz="1600" dirty="0"/>
              <a:t>() for aggregations. Direct aggregation operations like </a:t>
            </a:r>
            <a:r>
              <a:rPr lang="en-US" altLang="en-US" sz="1600" dirty="0" err="1"/>
              <a:t>DataFrame.count</a:t>
            </a:r>
            <a:r>
              <a:rPr lang="en-US" altLang="en-US" sz="1600" dirty="0"/>
              <a:t>() and </a:t>
            </a:r>
            <a:r>
              <a:rPr lang="en-US" altLang="en-US" sz="1600" dirty="0" err="1"/>
              <a:t>Dataset.reduce</a:t>
            </a:r>
            <a:r>
              <a:rPr lang="en-US" altLang="en-US" sz="1600" dirty="0"/>
              <a:t>() cannot be used. </a:t>
            </a:r>
          </a:p>
          <a:p>
            <a:r>
              <a:rPr lang="en-US" altLang="en-US" sz="2000" dirty="0"/>
              <a:t>Grouped aggregations</a:t>
            </a:r>
          </a:p>
          <a:p>
            <a:pPr lvl="1"/>
            <a:r>
              <a:rPr lang="en-US" altLang="en-US" sz="1600" dirty="0"/>
              <a:t>Aggregation within each group or key present in the data stream. E.g. Aggregating data coming from multiple sensors – calculating the running average reading of each sensor. </a:t>
            </a:r>
          </a:p>
          <a:p>
            <a:pPr lvl="1"/>
            <a:r>
              <a:rPr lang="en-US" altLang="en-US" sz="1600" i="1" dirty="0" err="1"/>
              <a:t>baselineValues</a:t>
            </a:r>
            <a:r>
              <a:rPr lang="en-US" altLang="en-US" sz="1600" i="1" dirty="0"/>
              <a:t> = </a:t>
            </a:r>
            <a:r>
              <a:rPr lang="en-US" altLang="en-US" sz="1600" i="1" dirty="0" err="1"/>
              <a:t>sensorReadings.groupBy</a:t>
            </a:r>
            <a:r>
              <a:rPr lang="en-US" altLang="en-US" sz="1600" i="1" dirty="0"/>
              <a:t>("</a:t>
            </a:r>
            <a:r>
              <a:rPr lang="en-US" altLang="en-US" sz="1600" i="1" dirty="0" err="1"/>
              <a:t>sensorId</a:t>
            </a:r>
            <a:r>
              <a:rPr lang="en-US" altLang="en-US" sz="1600" i="1" dirty="0"/>
              <a:t>").mean("value")</a:t>
            </a:r>
          </a:p>
          <a:p>
            <a:pPr lvl="1"/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19503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Streaming </a:t>
            </a:r>
            <a:r>
              <a:rPr lang="en-US" altLang="en-US" sz="3200" dirty="0" err="1"/>
              <a:t>DataFrame</a:t>
            </a:r>
            <a:r>
              <a:rPr lang="en-US" altLang="en-US" sz="3200" dirty="0"/>
              <a:t> supported aggregations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All built-in aggregation functions</a:t>
            </a:r>
          </a:p>
          <a:p>
            <a:pPr lvl="1"/>
            <a:r>
              <a:rPr lang="en-US" altLang="en-US" sz="2000" dirty="0"/>
              <a:t>sum(), mean(), </a:t>
            </a:r>
            <a:r>
              <a:rPr lang="en-US" altLang="en-US" sz="2000" dirty="0" err="1"/>
              <a:t>stddev</a:t>
            </a:r>
            <a:r>
              <a:rPr lang="en-US" altLang="en-US" sz="2000" dirty="0"/>
              <a:t>(), </a:t>
            </a:r>
            <a:r>
              <a:rPr lang="en-US" altLang="en-US" sz="2000" dirty="0" err="1"/>
              <a:t>countDistinct</a:t>
            </a:r>
            <a:r>
              <a:rPr lang="en-US" altLang="en-US" sz="2000" dirty="0"/>
              <a:t>(), </a:t>
            </a:r>
            <a:r>
              <a:rPr lang="en-US" altLang="en-US" sz="2000" dirty="0" err="1"/>
              <a:t>collect_set</a:t>
            </a:r>
            <a:r>
              <a:rPr lang="en-US" altLang="en-US" sz="2000" dirty="0"/>
              <a:t>(), </a:t>
            </a:r>
            <a:r>
              <a:rPr lang="en-US" altLang="en-US" sz="2000" dirty="0" err="1"/>
              <a:t>approx_count_distinct</a:t>
            </a:r>
            <a:r>
              <a:rPr lang="en-US" altLang="en-US" sz="2000" dirty="0"/>
              <a:t>(), etc. </a:t>
            </a:r>
          </a:p>
          <a:p>
            <a:endParaRPr lang="en-US" altLang="en-US" sz="2000" dirty="0"/>
          </a:p>
          <a:p>
            <a:r>
              <a:rPr lang="en-US" altLang="en-US" sz="2000" dirty="0"/>
              <a:t>Multiple aggregations computed together</a:t>
            </a:r>
          </a:p>
          <a:p>
            <a:pPr marL="400050" lvl="1" indent="0">
              <a:buNone/>
            </a:pPr>
            <a:r>
              <a:rPr lang="en-US" altLang="en-US" sz="1600" dirty="0"/>
              <a:t>from </a:t>
            </a:r>
            <a:r>
              <a:rPr lang="en-US" altLang="en-US" sz="1600" dirty="0" err="1"/>
              <a:t>pyspark.sql.functions</a:t>
            </a:r>
            <a:r>
              <a:rPr lang="en-US" altLang="en-US" sz="1600" dirty="0"/>
              <a:t> import *</a:t>
            </a:r>
          </a:p>
          <a:p>
            <a:pPr marL="400050" lvl="1" indent="0">
              <a:buNone/>
            </a:pPr>
            <a:r>
              <a:rPr lang="en-US" altLang="en-US" sz="1600" dirty="0" err="1"/>
              <a:t>multipleAggs</a:t>
            </a:r>
            <a:r>
              <a:rPr lang="en-US" altLang="en-US" sz="1600" dirty="0"/>
              <a:t> = (</a:t>
            </a:r>
            <a:r>
              <a:rPr lang="en-US" altLang="en-US" sz="1600" dirty="0" err="1"/>
              <a:t>sensorReadings.groupBy</a:t>
            </a:r>
            <a:r>
              <a:rPr lang="en-US" altLang="en-US" sz="1600" dirty="0"/>
              <a:t>("</a:t>
            </a:r>
            <a:r>
              <a:rPr lang="en-US" altLang="en-US" sz="1600" dirty="0" err="1"/>
              <a:t>sensorId</a:t>
            </a:r>
            <a:r>
              <a:rPr lang="en-US" altLang="en-US" sz="1600" dirty="0"/>
              <a:t>").</a:t>
            </a:r>
            <a:r>
              <a:rPr lang="en-US" altLang="en-US" sz="1600" dirty="0" err="1"/>
              <a:t>agg</a:t>
            </a:r>
            <a:r>
              <a:rPr lang="en-US" altLang="en-US" sz="1600" dirty="0"/>
              <a:t>(count("*"),mean("value").alias("</a:t>
            </a:r>
            <a:r>
              <a:rPr lang="en-US" altLang="en-US" sz="1600" dirty="0" err="1"/>
              <a:t>baselineValue</a:t>
            </a:r>
            <a:r>
              <a:rPr lang="en-US" altLang="en-US" sz="1600" dirty="0"/>
              <a:t>"),</a:t>
            </a:r>
          </a:p>
          <a:p>
            <a:pPr marL="400050" lvl="1" indent="0">
              <a:buNone/>
            </a:pPr>
            <a:r>
              <a:rPr lang="en-US" altLang="en-US" sz="1600" dirty="0" err="1"/>
              <a:t>collect_set</a:t>
            </a:r>
            <a:r>
              <a:rPr lang="en-US" altLang="en-US" sz="1600" dirty="0"/>
              <a:t>("</a:t>
            </a:r>
            <a:r>
              <a:rPr lang="en-US" altLang="en-US" sz="1600" dirty="0" err="1"/>
              <a:t>errorCode</a:t>
            </a:r>
            <a:r>
              <a:rPr lang="en-US" altLang="en-US" sz="1600" dirty="0"/>
              <a:t>").alias("</a:t>
            </a:r>
            <a:r>
              <a:rPr lang="en-US" altLang="en-US" sz="1600" dirty="0" err="1"/>
              <a:t>allErrorCodes</a:t>
            </a:r>
            <a:r>
              <a:rPr lang="en-US" altLang="en-US" sz="1600" dirty="0"/>
              <a:t>")))</a:t>
            </a:r>
          </a:p>
          <a:p>
            <a:pPr marL="0" indent="0">
              <a:buNone/>
            </a:pPr>
            <a:endParaRPr lang="en-US" altLang="en-US" sz="2000" dirty="0"/>
          </a:p>
          <a:p>
            <a:r>
              <a:rPr lang="en-US" altLang="en-US" sz="2000" dirty="0"/>
              <a:t>User-defined Aggregation Functions</a:t>
            </a:r>
          </a:p>
          <a:p>
            <a:pPr lvl="1"/>
            <a:r>
              <a:rPr lang="en-US" altLang="en-US" sz="2000" dirty="0"/>
              <a:t>All user-defined aggregation functions are supported. </a:t>
            </a:r>
          </a:p>
        </p:txBody>
      </p:sp>
    </p:spTree>
    <p:extLst>
      <p:ext uri="{BB962C8B-B14F-4D97-AF65-F5344CB8AC3E}">
        <p14:creationId xmlns:p14="http://schemas.microsoft.com/office/powerpoint/2010/main" val="2983705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Stateful Streaming Aggregations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b="1" dirty="0"/>
              <a:t>Aggregations based on time – </a:t>
            </a:r>
            <a:r>
              <a:rPr lang="en-US" altLang="en-US" sz="2000" dirty="0"/>
              <a:t>aggregation over data bucketed by time windows.</a:t>
            </a:r>
            <a:r>
              <a:rPr lang="en-US" altLang="en-US" sz="2000" b="1" dirty="0"/>
              <a:t> </a:t>
            </a:r>
          </a:p>
          <a:p>
            <a:r>
              <a:rPr lang="en-US" altLang="en-US" sz="2000" dirty="0"/>
              <a:t>In a grouped aggregation, aggregate values (e.g. counts) are maintained for each unique value in the user-specified grouping column. In case of window-based aggregations, aggregate values are maintained for each window the event-time of a row falls into.</a:t>
            </a:r>
          </a:p>
          <a:p>
            <a:r>
              <a:rPr lang="en-US" altLang="en-US" sz="2000" dirty="0"/>
              <a:t>Use the event time – the timestamp in the record representing when the record was generated. </a:t>
            </a:r>
          </a:p>
          <a:p>
            <a:pPr marL="400050" lvl="1" indent="0">
              <a:buNone/>
            </a:pPr>
            <a:r>
              <a:rPr lang="en-US" altLang="en-US" sz="1600" dirty="0"/>
              <a:t>from </a:t>
            </a:r>
            <a:r>
              <a:rPr lang="en-US" altLang="en-US" sz="1600" dirty="0" err="1"/>
              <a:t>pyspark.sql.functions</a:t>
            </a:r>
            <a:r>
              <a:rPr lang="en-US" altLang="en-US" sz="1600" dirty="0"/>
              <a:t> import *</a:t>
            </a:r>
          </a:p>
          <a:p>
            <a:pPr marL="400050" lvl="1" indent="0">
              <a:buNone/>
            </a:pPr>
            <a:r>
              <a:rPr lang="en-US" altLang="en-US" sz="1600" dirty="0"/>
              <a:t>(</a:t>
            </a:r>
            <a:r>
              <a:rPr lang="en-US" altLang="en-US" sz="1600" dirty="0" err="1"/>
              <a:t>sensorReadings.groupBy</a:t>
            </a:r>
            <a:r>
              <a:rPr lang="en-US" altLang="en-US" sz="1600" dirty="0"/>
              <a:t>("</a:t>
            </a:r>
            <a:r>
              <a:rPr lang="en-US" altLang="en-US" sz="1600" dirty="0" err="1"/>
              <a:t>sensorId</a:t>
            </a:r>
            <a:r>
              <a:rPr lang="en-US" altLang="en-US" sz="1600" dirty="0"/>
              <a:t>", window("</a:t>
            </a:r>
            <a:r>
              <a:rPr lang="en-US" altLang="en-US" sz="1600" dirty="0" err="1"/>
              <a:t>eventTime</a:t>
            </a:r>
            <a:r>
              <a:rPr lang="en-US" altLang="en-US" sz="1600" dirty="0"/>
              <a:t>", "5 minute")).count())</a:t>
            </a:r>
          </a:p>
          <a:p>
            <a:r>
              <a:rPr lang="en-US" altLang="en-US" sz="2000" dirty="0"/>
              <a:t>window() function – allows for the expression of regular time interval windows as a dynamically computed grouping column. </a:t>
            </a:r>
          </a:p>
        </p:txBody>
      </p:sp>
    </p:spTree>
    <p:extLst>
      <p:ext uri="{BB962C8B-B14F-4D97-AF65-F5344CB8AC3E}">
        <p14:creationId xmlns:p14="http://schemas.microsoft.com/office/powerpoint/2010/main" val="3956726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Stateful Streaming Aggregations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b="1" dirty="0"/>
              <a:t>Aggregations based on time</a:t>
            </a:r>
          </a:p>
          <a:p>
            <a:pPr marL="0" indent="0">
              <a:buNone/>
            </a:pPr>
            <a:endParaRPr lang="en-US" altLang="en-US" sz="2000" b="1" dirty="0"/>
          </a:p>
          <a:p>
            <a:pPr marL="0" indent="0">
              <a:buNone/>
            </a:pPr>
            <a:endParaRPr lang="en-US" altLang="en-US" sz="20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2A41B3-C5D8-3843-A190-A7C4605CE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1320"/>
            <a:ext cx="9144000" cy="469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291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Stateful Streaming Aggregations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b="1" dirty="0"/>
              <a:t>Aggregations based on time</a:t>
            </a:r>
          </a:p>
          <a:p>
            <a:pPr marL="0" indent="0">
              <a:buNone/>
            </a:pPr>
            <a:endParaRPr lang="en-US" altLang="en-US" sz="2000" b="1" dirty="0"/>
          </a:p>
          <a:p>
            <a:pPr marL="0" indent="0">
              <a:buNone/>
            </a:pPr>
            <a:endParaRPr lang="en-US" altLang="en-US" sz="2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11C11E-055D-6C48-A4D4-B32EEEDB3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65" y="2030413"/>
            <a:ext cx="7103608" cy="394451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EC2AD2-6331-D441-A8EB-046FE23CBCBB}"/>
              </a:ext>
            </a:extLst>
          </p:cNvPr>
          <p:cNvSpPr/>
          <p:nvPr/>
        </p:nvSpPr>
        <p:spPr>
          <a:xfrm>
            <a:off x="846083" y="5739963"/>
            <a:ext cx="68527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</a:t>
            </a:r>
            <a:r>
              <a:rPr lang="en-US" dirty="0" err="1"/>
              <a:t>sensorReadings.groupBy</a:t>
            </a:r>
            <a:r>
              <a:rPr lang="en-US" dirty="0"/>
              <a:t>("</a:t>
            </a:r>
            <a:r>
              <a:rPr lang="en-US" dirty="0" err="1"/>
              <a:t>sensorId</a:t>
            </a:r>
            <a:r>
              <a:rPr lang="en-US" dirty="0"/>
              <a:t>", window("</a:t>
            </a:r>
            <a:r>
              <a:rPr lang="en-US" dirty="0" err="1"/>
              <a:t>eventTime</a:t>
            </a:r>
            <a:r>
              <a:rPr lang="en-US" dirty="0"/>
              <a:t>", "10 minute", "5 minute")).count())</a:t>
            </a:r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7A7B80D4-CF22-2E4E-BFE6-695BDF4499BE}"/>
              </a:ext>
            </a:extLst>
          </p:cNvPr>
          <p:cNvSpPr/>
          <p:nvPr/>
        </p:nvSpPr>
        <p:spPr>
          <a:xfrm>
            <a:off x="6847490" y="2228192"/>
            <a:ext cx="2002220" cy="2154621"/>
          </a:xfrm>
          <a:prstGeom prst="wedgeRectCallout">
            <a:avLst>
              <a:gd name="adj1" fmla="val -82747"/>
              <a:gd name="adj2" fmla="val 33624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Late and out-of-order events get handled automatically. They are simply added  to the older group</a:t>
            </a:r>
          </a:p>
          <a:p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200" dirty="0">
                <a:solidFill>
                  <a:srgbClr val="FF0000"/>
                </a:solidFill>
              </a:rPr>
              <a:t>Issue? </a:t>
            </a:r>
          </a:p>
          <a:p>
            <a:r>
              <a:rPr lang="en-US" sz="1200" dirty="0">
                <a:solidFill>
                  <a:srgbClr val="FF0000"/>
                </a:solidFill>
              </a:rPr>
              <a:t>Resource usage – indefinitely growing state size</a:t>
            </a:r>
          </a:p>
        </p:txBody>
      </p:sp>
    </p:spTree>
    <p:extLst>
      <p:ext uri="{BB962C8B-B14F-4D97-AF65-F5344CB8AC3E}">
        <p14:creationId xmlns:p14="http://schemas.microsoft.com/office/powerpoint/2010/main" val="4208382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Handling Late Data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8BD4687-F2BD-1F40-94B4-27DA1C94D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i="1" dirty="0"/>
              <a:t>Watermark</a:t>
            </a:r>
            <a:r>
              <a:rPr lang="en-US" altLang="en-US" sz="2000" dirty="0"/>
              <a:t> – moving threshold in event time that trails behind the maximum event time seen by the query in the processed data. </a:t>
            </a:r>
          </a:p>
          <a:p>
            <a:r>
              <a:rPr lang="en-US" altLang="en-US" sz="2000" i="1" dirty="0"/>
              <a:t>Watermark delay </a:t>
            </a:r>
            <a:r>
              <a:rPr lang="en-US" altLang="en-US" sz="2000" dirty="0"/>
              <a:t>– the trailing gap. Defines how long the engine will wait for late data to arrive. </a:t>
            </a:r>
          </a:p>
          <a:p>
            <a:r>
              <a:rPr lang="en-US" altLang="en-US" sz="2000" dirty="0"/>
              <a:t>Limiting the total amount of state that the engine has to maintain to compute the results of the query</a:t>
            </a:r>
          </a:p>
          <a:p>
            <a:pPr marL="0" indent="0">
              <a:buNone/>
            </a:pPr>
            <a:endParaRPr lang="en-US" altLang="en-US" sz="2000" dirty="0"/>
          </a:p>
          <a:p>
            <a:pPr marL="0" indent="0">
              <a:buNone/>
            </a:pPr>
            <a:r>
              <a:rPr lang="en-US" altLang="en-US" sz="2000" dirty="0"/>
              <a:t>If the sensor data will not be late by more than 10 minutes:</a:t>
            </a:r>
          </a:p>
          <a:p>
            <a:pPr marL="0" indent="0">
              <a:buNone/>
            </a:pPr>
            <a:r>
              <a:rPr lang="en-US" altLang="en-US" sz="1600" i="1" dirty="0"/>
              <a:t>(</a:t>
            </a:r>
            <a:r>
              <a:rPr lang="en-US" altLang="en-US" sz="1600" i="1" dirty="0" err="1"/>
              <a:t>sensorReadings.withWatermark</a:t>
            </a:r>
            <a:r>
              <a:rPr lang="en-US" altLang="en-US" sz="1600" i="1" dirty="0"/>
              <a:t>("</a:t>
            </a:r>
            <a:r>
              <a:rPr lang="en-US" altLang="en-US" sz="1600" i="1" dirty="0" err="1"/>
              <a:t>eventTime</a:t>
            </a:r>
            <a:r>
              <a:rPr lang="en-US" altLang="en-US" sz="1600" i="1" dirty="0"/>
              <a:t>", "10 minutes")</a:t>
            </a:r>
          </a:p>
          <a:p>
            <a:pPr marL="0" indent="0">
              <a:buNone/>
            </a:pPr>
            <a:r>
              <a:rPr lang="en-US" altLang="en-US" sz="1600" i="1" dirty="0"/>
              <a:t>.</a:t>
            </a:r>
            <a:r>
              <a:rPr lang="en-US" altLang="en-US" sz="1600" i="1" dirty="0" err="1"/>
              <a:t>groupBy</a:t>
            </a:r>
            <a:r>
              <a:rPr lang="en-US" altLang="en-US" sz="1600" i="1" dirty="0"/>
              <a:t>("</a:t>
            </a:r>
            <a:r>
              <a:rPr lang="en-US" altLang="en-US" sz="1600" i="1" dirty="0" err="1"/>
              <a:t>sensorId</a:t>
            </a:r>
            <a:r>
              <a:rPr lang="en-US" altLang="en-US" sz="1600" i="1" dirty="0"/>
              <a:t>", window("</a:t>
            </a:r>
            <a:r>
              <a:rPr lang="en-US" altLang="en-US" sz="1600" i="1" dirty="0" err="1"/>
              <a:t>eventTime</a:t>
            </a:r>
            <a:r>
              <a:rPr lang="en-US" altLang="en-US" sz="1600" i="1" dirty="0"/>
              <a:t>", "10 minutes", "5 minutes"))</a:t>
            </a:r>
          </a:p>
          <a:p>
            <a:pPr marL="0" indent="0">
              <a:buNone/>
            </a:pPr>
            <a:r>
              <a:rPr lang="en-US" altLang="en-US" sz="1600" i="1" dirty="0"/>
              <a:t>.mean("value"))</a:t>
            </a:r>
          </a:p>
          <a:p>
            <a:pPr marL="0" indent="0">
              <a:buNone/>
            </a:pPr>
            <a:endParaRPr lang="en-US" altLang="en-US" sz="1600" i="1" dirty="0"/>
          </a:p>
          <a:p>
            <a:pPr marL="0" indent="0">
              <a:buNone/>
            </a:pPr>
            <a:r>
              <a:rPr lang="en-US" altLang="en-US" sz="1600" dirty="0"/>
              <a:t>Note: </a:t>
            </a:r>
            <a:r>
              <a:rPr lang="en-US" altLang="en-US" sz="1600" dirty="0" err="1"/>
              <a:t>withWaterMark</a:t>
            </a:r>
            <a:r>
              <a:rPr lang="en-US" altLang="en-US" sz="1600" dirty="0"/>
              <a:t>() will need to be called before the </a:t>
            </a:r>
            <a:r>
              <a:rPr lang="en-US" altLang="en-US" sz="1600" dirty="0" err="1"/>
              <a:t>groupBy</a:t>
            </a:r>
            <a:r>
              <a:rPr lang="en-US" altLang="en-US" sz="1600" dirty="0"/>
              <a:t>() and on the same timestamp column as used to define windows. </a:t>
            </a:r>
          </a:p>
        </p:txBody>
      </p:sp>
    </p:spTree>
    <p:extLst>
      <p:ext uri="{BB962C8B-B14F-4D97-AF65-F5344CB8AC3E}">
        <p14:creationId xmlns:p14="http://schemas.microsoft.com/office/powerpoint/2010/main" val="8120439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4921D2-088D-C248-923F-D15E59B54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296" y="692283"/>
            <a:ext cx="7168056" cy="49489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391475-1A25-7049-B2B9-7098F41D0761}"/>
              </a:ext>
            </a:extLst>
          </p:cNvPr>
          <p:cNvSpPr txBox="1"/>
          <p:nvPr/>
        </p:nvSpPr>
        <p:spPr>
          <a:xfrm>
            <a:off x="809295" y="5669946"/>
            <a:ext cx="78302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maximum observed value of the </a:t>
            </a:r>
            <a:r>
              <a:rPr lang="en-US" dirty="0" err="1"/>
              <a:t>eventTime</a:t>
            </a:r>
            <a:r>
              <a:rPr lang="en-US" dirty="0"/>
              <a:t> column is tracked, and the watermark is updated accordingly. “Late” data are filtered and the old state is cleared.</a:t>
            </a:r>
          </a:p>
        </p:txBody>
      </p:sp>
    </p:spTree>
    <p:extLst>
      <p:ext uri="{BB962C8B-B14F-4D97-AF65-F5344CB8AC3E}">
        <p14:creationId xmlns:p14="http://schemas.microsoft.com/office/powerpoint/2010/main" val="1741809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Streaming Data Sources and Sinks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 err="1"/>
              <a:t>DataFrames</a:t>
            </a:r>
            <a:r>
              <a:rPr lang="en-US" altLang="en-US" sz="2400" dirty="0"/>
              <a:t> from streaming sources can be created using </a:t>
            </a:r>
            <a:r>
              <a:rPr lang="en-US" altLang="en-US" sz="2400" dirty="0" err="1"/>
              <a:t>SparkSession.readStream</a:t>
            </a:r>
            <a:r>
              <a:rPr lang="en-US" altLang="en-US" sz="2400" dirty="0"/>
              <a:t>() method</a:t>
            </a:r>
          </a:p>
          <a:p>
            <a:r>
              <a:rPr lang="en-US" altLang="en-US" sz="2400" dirty="0" err="1"/>
              <a:t>DataFrames</a:t>
            </a:r>
            <a:r>
              <a:rPr lang="en-US" altLang="en-US" sz="2400" dirty="0"/>
              <a:t> output using </a:t>
            </a:r>
            <a:r>
              <a:rPr lang="en-US" altLang="en-US" sz="2400" dirty="0" err="1"/>
              <a:t>DataFrame.writeStream</a:t>
            </a:r>
            <a:r>
              <a:rPr lang="en-US" altLang="en-US" sz="2400" dirty="0"/>
              <a:t>()</a:t>
            </a:r>
          </a:p>
          <a:p>
            <a:r>
              <a:rPr lang="en-US" altLang="en-US" sz="2400" dirty="0"/>
              <a:t>Source type is specified using format() method. </a:t>
            </a:r>
          </a:p>
          <a:p>
            <a:pPr marL="0" indent="0">
              <a:buNone/>
            </a:pPr>
            <a:endParaRPr lang="en-US" altLang="en-US" sz="1600" dirty="0"/>
          </a:p>
          <a:p>
            <a:pPr marL="457200" lvl="1" indent="0">
              <a:buNone/>
            </a:pPr>
            <a:endParaRPr lang="en-US" altLang="en-US" sz="2000" dirty="0"/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684426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600" dirty="0"/>
              <a:t>Semantic Guarantees with Watermarks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A watermark of 10 minutes … </a:t>
            </a:r>
          </a:p>
          <a:p>
            <a:r>
              <a:rPr lang="en-US" altLang="en-US" sz="2000" dirty="0"/>
              <a:t>Guarantees that the </a:t>
            </a:r>
            <a:r>
              <a:rPr lang="en-US" altLang="en-US" sz="2000" b="1" dirty="0"/>
              <a:t>engine will never drop any data </a:t>
            </a:r>
            <a:r>
              <a:rPr lang="en-US" altLang="en-US" sz="2000" dirty="0"/>
              <a:t>that is delayed by less than 10 minutes </a:t>
            </a:r>
            <a:r>
              <a:rPr lang="en-US" altLang="en-US" sz="2000" b="1" dirty="0"/>
              <a:t>compared to the latest event time </a:t>
            </a:r>
            <a:r>
              <a:rPr lang="en-US" altLang="en-US" sz="2000" dirty="0"/>
              <a:t>seen in the input data.</a:t>
            </a:r>
          </a:p>
          <a:p>
            <a:r>
              <a:rPr lang="en-US" altLang="en-US" sz="2000" dirty="0"/>
              <a:t>The guarantee is strict only in one direction</a:t>
            </a:r>
          </a:p>
          <a:p>
            <a:r>
              <a:rPr lang="en-US" altLang="en-US" sz="2000" dirty="0"/>
              <a:t>Data delayed by more than 10 minutes is </a:t>
            </a:r>
            <a:r>
              <a:rPr lang="en-US" altLang="en-US" sz="2000" b="1" dirty="0"/>
              <a:t>not</a:t>
            </a:r>
            <a:r>
              <a:rPr lang="en-US" altLang="en-US" sz="2000" dirty="0"/>
              <a:t> guaranteed to be dropped and may get aggregated. </a:t>
            </a:r>
          </a:p>
          <a:p>
            <a:pPr lvl="1"/>
            <a:r>
              <a:rPr lang="en-US" altLang="en-US" sz="2000" dirty="0"/>
              <a:t>Depends on the exact timing of when the record was received an when the micro-batch processing it was triggered. </a:t>
            </a:r>
          </a:p>
        </p:txBody>
      </p:sp>
    </p:spTree>
    <p:extLst>
      <p:ext uri="{BB962C8B-B14F-4D97-AF65-F5344CB8AC3E}">
        <p14:creationId xmlns:p14="http://schemas.microsoft.com/office/powerpoint/2010/main" val="17112606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2400" dirty="0"/>
              <a:t>Supported Output Modes for Streaming Aggregation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Update mode</a:t>
            </a:r>
          </a:p>
          <a:p>
            <a:r>
              <a:rPr lang="en-US" altLang="en-US" sz="2000" dirty="0"/>
              <a:t>Every micro-batch will output only the rows where the aggregate got updated. </a:t>
            </a:r>
          </a:p>
          <a:p>
            <a:r>
              <a:rPr lang="en-US" altLang="en-US" sz="2000" dirty="0"/>
              <a:t>Can be used with all types of aggregations. </a:t>
            </a:r>
          </a:p>
          <a:p>
            <a:pPr lvl="1"/>
            <a:r>
              <a:rPr lang="en-US" altLang="en-US" sz="2000" dirty="0"/>
              <a:t>With time window aggregations, watermarking will ensure that the state will get cleaned up regularly. </a:t>
            </a:r>
          </a:p>
          <a:p>
            <a:pPr lvl="1"/>
            <a:r>
              <a:rPr lang="en-US" altLang="en-US" sz="2000" dirty="0"/>
              <a:t>Most useful and efficient mode to run queries with streaming aggregations. </a:t>
            </a:r>
          </a:p>
          <a:p>
            <a:pPr lvl="1"/>
            <a:r>
              <a:rPr lang="en-US" altLang="en-US" sz="2000" dirty="0"/>
              <a:t>Cannot use this mode to write aggregates to append-only streaming sinks (file-based formats including Parquet, ORC, etc.)</a:t>
            </a:r>
          </a:p>
        </p:txBody>
      </p:sp>
    </p:spTree>
    <p:extLst>
      <p:ext uri="{BB962C8B-B14F-4D97-AF65-F5344CB8AC3E}">
        <p14:creationId xmlns:p14="http://schemas.microsoft.com/office/powerpoint/2010/main" val="12775520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2400" dirty="0"/>
              <a:t>Supported Output Modes for Streaming Aggregation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Complete Mode</a:t>
            </a:r>
          </a:p>
          <a:p>
            <a:r>
              <a:rPr lang="en-US" altLang="en-US" sz="2000" dirty="0"/>
              <a:t>Every micro-batch will output all the updated aggregates, irrespective of their age or whether they contain changes. </a:t>
            </a:r>
          </a:p>
          <a:p>
            <a:r>
              <a:rPr lang="en-US" altLang="en-US" sz="2000" dirty="0"/>
              <a:t>For time window aggregations, state will not be cleaned up even if a watermark is specified. </a:t>
            </a:r>
          </a:p>
          <a:p>
            <a:r>
              <a:rPr lang="en-US" altLang="en-US" sz="2000" dirty="0"/>
              <a:t>Can lead to an indefinite increase in state size and memory usage</a:t>
            </a:r>
          </a:p>
        </p:txBody>
      </p:sp>
    </p:spTree>
    <p:extLst>
      <p:ext uri="{BB962C8B-B14F-4D97-AF65-F5344CB8AC3E}">
        <p14:creationId xmlns:p14="http://schemas.microsoft.com/office/powerpoint/2010/main" val="38677416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2400" dirty="0"/>
              <a:t>Supported Output Modes for Streaming Aggregation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Append Mode</a:t>
            </a:r>
          </a:p>
          <a:p>
            <a:r>
              <a:rPr lang="en-US" altLang="en-US" sz="2000" dirty="0"/>
              <a:t>Does not allow previously output results to change.</a:t>
            </a:r>
          </a:p>
          <a:p>
            <a:r>
              <a:rPr lang="en-US" altLang="en-US" sz="2000" dirty="0"/>
              <a:t>Can be used only with aggregations on event-time windows and with watermarking enabled. </a:t>
            </a:r>
          </a:p>
          <a:p>
            <a:pPr lvl="1"/>
            <a:r>
              <a:rPr lang="en-US" altLang="en-US" sz="2000" dirty="0"/>
              <a:t>For aggregation without watermarks, every aggregate may be updated with any future data</a:t>
            </a:r>
          </a:p>
          <a:p>
            <a:r>
              <a:rPr lang="en-US" altLang="en-US" sz="2000" dirty="0"/>
              <a:t>Allows writing of aggregates to append-only streaming sinks (e.g. files)</a:t>
            </a:r>
          </a:p>
          <a:p>
            <a:r>
              <a:rPr lang="en-US" altLang="en-US" sz="2000" dirty="0"/>
              <a:t>The output will be delayed by the watermark duration.</a:t>
            </a:r>
          </a:p>
        </p:txBody>
      </p:sp>
    </p:spTree>
    <p:extLst>
      <p:ext uri="{BB962C8B-B14F-4D97-AF65-F5344CB8AC3E}">
        <p14:creationId xmlns:p14="http://schemas.microsoft.com/office/powerpoint/2010/main" val="938586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2400" dirty="0"/>
              <a:t>Streaming Joins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Structured Streaming supports joining a streaming Dataset with another static or streaming Dataset.</a:t>
            </a:r>
          </a:p>
          <a:p>
            <a:pPr marL="0" indent="0">
              <a:buNone/>
            </a:pP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2424923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2400" dirty="0"/>
              <a:t>Streaming Joins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b="1" dirty="0"/>
              <a:t>Stream-Static Joins</a:t>
            </a:r>
          </a:p>
          <a:p>
            <a:pPr marL="400050" lvl="1" indent="0">
              <a:buNone/>
            </a:pPr>
            <a:r>
              <a:rPr lang="en-US" altLang="en-US" sz="1600" dirty="0" err="1"/>
              <a:t>impressionStatic</a:t>
            </a:r>
            <a:r>
              <a:rPr lang="en-US" altLang="en-US" sz="1600" dirty="0"/>
              <a:t> = </a:t>
            </a:r>
            <a:r>
              <a:rPr lang="en-US" altLang="en-US" sz="1600" dirty="0" err="1"/>
              <a:t>spark.</a:t>
            </a:r>
            <a:r>
              <a:rPr lang="en-US" altLang="en-US" sz="1600" b="1" dirty="0" err="1"/>
              <a:t>read</a:t>
            </a:r>
            <a:r>
              <a:rPr lang="en-US" altLang="en-US" sz="1600" dirty="0"/>
              <a:t> … # batch</a:t>
            </a:r>
          </a:p>
          <a:p>
            <a:pPr marL="400050" lvl="1" indent="0">
              <a:buNone/>
            </a:pPr>
            <a:r>
              <a:rPr lang="en-US" altLang="en-US" sz="1600" dirty="0"/>
              <a:t>clickstream = </a:t>
            </a:r>
            <a:r>
              <a:rPr lang="en-US" altLang="en-US" sz="1600" dirty="0" err="1"/>
              <a:t>spark.</a:t>
            </a:r>
            <a:r>
              <a:rPr lang="en-US" altLang="en-US" sz="1600" b="1" dirty="0" err="1"/>
              <a:t>readStream</a:t>
            </a:r>
            <a:r>
              <a:rPr lang="en-US" altLang="en-US" sz="1600" b="1" dirty="0"/>
              <a:t>  </a:t>
            </a:r>
            <a:r>
              <a:rPr lang="en-US" altLang="en-US" sz="1600" dirty="0"/>
              <a:t># streaming</a:t>
            </a:r>
          </a:p>
          <a:p>
            <a:pPr marL="400050" lvl="1" indent="0">
              <a:buNone/>
            </a:pPr>
            <a:r>
              <a:rPr lang="en-US" altLang="en-US" sz="1600" dirty="0"/>
              <a:t>matched = </a:t>
            </a:r>
            <a:r>
              <a:rPr lang="en-US" altLang="en-US" sz="1600" dirty="0" err="1"/>
              <a:t>clickstream.join</a:t>
            </a:r>
            <a:r>
              <a:rPr lang="en-US" altLang="en-US" sz="1600" dirty="0"/>
              <a:t>(</a:t>
            </a:r>
            <a:r>
              <a:rPr lang="en-US" altLang="en-US" sz="1600" dirty="0" err="1"/>
              <a:t>impressionStatic</a:t>
            </a:r>
            <a:r>
              <a:rPr lang="en-US" altLang="en-US" sz="1600" dirty="0"/>
              <a:t>, “</a:t>
            </a:r>
            <a:r>
              <a:rPr lang="en-US" altLang="en-US" sz="1600" dirty="0" err="1"/>
              <a:t>adId</a:t>
            </a:r>
            <a:r>
              <a:rPr lang="en-US" altLang="en-US" sz="1600" dirty="0"/>
              <a:t>”) # inner join</a:t>
            </a:r>
          </a:p>
          <a:p>
            <a:pPr marL="400050" lvl="1" indent="0">
              <a:buNone/>
            </a:pPr>
            <a:endParaRPr lang="en-US" altLang="en-US" sz="1600" dirty="0"/>
          </a:p>
          <a:p>
            <a:r>
              <a:rPr lang="en-US" altLang="en-US" sz="2000" dirty="0"/>
              <a:t>Every micro-batch of clicks is inner-joined against the static impression table to generate the output stream of matched events. </a:t>
            </a:r>
          </a:p>
          <a:p>
            <a:r>
              <a:rPr lang="en-US" altLang="en-US" sz="2000" dirty="0"/>
              <a:t>Outer joins:</a:t>
            </a:r>
          </a:p>
          <a:p>
            <a:pPr lvl="1"/>
            <a:r>
              <a:rPr lang="en-US" altLang="en-US" sz="1600" dirty="0"/>
              <a:t>Supports left outer join when the left side is streaming </a:t>
            </a:r>
            <a:r>
              <a:rPr lang="en-US" altLang="en-US" sz="1600" dirty="0" err="1"/>
              <a:t>DataFrame</a:t>
            </a:r>
            <a:endParaRPr lang="en-US" altLang="en-US" sz="1600" dirty="0"/>
          </a:p>
          <a:p>
            <a:pPr lvl="1"/>
            <a:r>
              <a:rPr lang="en-US" altLang="en-US" sz="1600" dirty="0"/>
              <a:t>Supports right outer join when the right side is streaming </a:t>
            </a:r>
            <a:r>
              <a:rPr lang="en-US" altLang="en-US" sz="1600" dirty="0" err="1"/>
              <a:t>DataFrame</a:t>
            </a:r>
            <a:endParaRPr lang="en-US" altLang="en-US" sz="1600" dirty="0"/>
          </a:p>
          <a:p>
            <a:pPr lvl="1"/>
            <a:r>
              <a:rPr lang="en-US" altLang="en-US" sz="1600" dirty="0"/>
              <a:t>Full outer and left outer with a Streaming </a:t>
            </a:r>
            <a:r>
              <a:rPr lang="en-US" altLang="en-US" sz="1600" dirty="0" err="1"/>
              <a:t>DataFrame</a:t>
            </a:r>
            <a:r>
              <a:rPr lang="en-US" altLang="en-US" sz="1600" dirty="0"/>
              <a:t> on the right are not supported =&gt; Q: Can you think of why? </a:t>
            </a:r>
          </a:p>
          <a:p>
            <a:pPr marL="400050" lvl="1" indent="0">
              <a:buNone/>
            </a:pPr>
            <a:r>
              <a:rPr lang="en-US" altLang="en-US" sz="1600" dirty="0"/>
              <a:t>matched = </a:t>
            </a:r>
            <a:r>
              <a:rPr lang="en-US" altLang="en-US" sz="1600" dirty="0" err="1"/>
              <a:t>clicksStream.join</a:t>
            </a:r>
            <a:r>
              <a:rPr lang="en-US" altLang="en-US" sz="1600" dirty="0"/>
              <a:t>(</a:t>
            </a:r>
            <a:r>
              <a:rPr lang="en-US" altLang="en-US" sz="1600" dirty="0" err="1"/>
              <a:t>impressionsStatic</a:t>
            </a:r>
            <a:r>
              <a:rPr lang="en-US" altLang="en-US" sz="1600" dirty="0"/>
              <a:t>, "</a:t>
            </a:r>
            <a:r>
              <a:rPr lang="en-US" altLang="en-US" sz="1600" dirty="0" err="1"/>
              <a:t>adId</a:t>
            </a:r>
            <a:r>
              <a:rPr lang="en-US" altLang="en-US" sz="1600" dirty="0"/>
              <a:t>", "</a:t>
            </a:r>
            <a:r>
              <a:rPr lang="en-US" altLang="en-US" sz="1600" dirty="0" err="1"/>
              <a:t>leftOuter</a:t>
            </a:r>
            <a:r>
              <a:rPr lang="en-US" altLang="en-US" sz="1600" dirty="0"/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12558383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2400" dirty="0"/>
              <a:t>Streaming Joins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b="1" dirty="0"/>
              <a:t>Stream-Static Joins</a:t>
            </a:r>
            <a:endParaRPr lang="en-US" altLang="en-US" sz="1600" b="1" dirty="0"/>
          </a:p>
          <a:p>
            <a:r>
              <a:rPr lang="en-US" altLang="en-US" sz="1600" dirty="0"/>
              <a:t>Stream-static joins are stateless operations – do not require watermarking</a:t>
            </a:r>
          </a:p>
          <a:p>
            <a:r>
              <a:rPr lang="en-US" altLang="en-US" sz="1600" dirty="0"/>
              <a:t>Static </a:t>
            </a:r>
            <a:r>
              <a:rPr lang="en-US" altLang="en-US" sz="1600" dirty="0" err="1"/>
              <a:t>DataFrame</a:t>
            </a:r>
            <a:r>
              <a:rPr lang="en-US" altLang="en-US" sz="1600" dirty="0"/>
              <a:t> is read repeatedly while joining with the streaming data of every micro-batch. Use cache to speed up the reads. </a:t>
            </a:r>
          </a:p>
          <a:p>
            <a:r>
              <a:rPr lang="en-US" altLang="en-US" sz="1600" dirty="0"/>
              <a:t>If the underlying data in the data source on which the static </a:t>
            </a:r>
            <a:r>
              <a:rPr lang="en-US" altLang="en-US" sz="1600" dirty="0" err="1"/>
              <a:t>DataFrame</a:t>
            </a:r>
            <a:r>
              <a:rPr lang="en-US" altLang="en-US" sz="1600" dirty="0"/>
              <a:t> was defined changes, whether those changes are seen by the streaming query depends on the specific behavior of the data source. </a:t>
            </a:r>
          </a:p>
          <a:p>
            <a:pPr lvl="1"/>
            <a:r>
              <a:rPr lang="en-US" altLang="en-US" sz="1600" dirty="0"/>
              <a:t>The change may not be reflected until the streaming query is restarted. </a:t>
            </a:r>
          </a:p>
        </p:txBody>
      </p:sp>
    </p:spTree>
    <p:extLst>
      <p:ext uri="{BB962C8B-B14F-4D97-AF65-F5344CB8AC3E}">
        <p14:creationId xmlns:p14="http://schemas.microsoft.com/office/powerpoint/2010/main" val="19125173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2400" dirty="0"/>
              <a:t>Streaming Joins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b="1" dirty="0"/>
              <a:t>Stream-Stream Joins</a:t>
            </a:r>
          </a:p>
          <a:p>
            <a:r>
              <a:rPr lang="en-US" altLang="en-US" sz="2000" dirty="0"/>
              <a:t>Challenge of joins between two data streams: </a:t>
            </a:r>
          </a:p>
          <a:p>
            <a:pPr lvl="1"/>
            <a:r>
              <a:rPr lang="en-US" altLang="en-US" sz="1600" dirty="0"/>
              <a:t>At any point in time, the view of either Dataset is incomplete.</a:t>
            </a:r>
          </a:p>
          <a:p>
            <a:pPr lvl="1"/>
            <a:r>
              <a:rPr lang="en-US" altLang="en-US" sz="1600" dirty="0"/>
              <a:t>The matching events (records) from the two streams may arrive in any order and may be arbitrarily delayed. </a:t>
            </a:r>
          </a:p>
          <a:p>
            <a:r>
              <a:rPr lang="en-US" altLang="en-US" sz="2000" dirty="0"/>
              <a:t>Structured streaming accounts for the delays by buffering the input data from both sides as the streaming state, and continuously checks for matches as new data arrives. </a:t>
            </a:r>
          </a:p>
          <a:p>
            <a:endParaRPr lang="en-US" altLang="en-US" sz="1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769914-A29E-854D-9C0C-A64D25637D9F}"/>
              </a:ext>
            </a:extLst>
          </p:cNvPr>
          <p:cNvSpPr/>
          <p:nvPr/>
        </p:nvSpPr>
        <p:spPr>
          <a:xfrm>
            <a:off x="4246179" y="4267199"/>
            <a:ext cx="777766" cy="2112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join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8ED77A1F-0D9A-BB4F-A800-E341D4AB448D}"/>
              </a:ext>
            </a:extLst>
          </p:cNvPr>
          <p:cNvSpPr/>
          <p:nvPr/>
        </p:nvSpPr>
        <p:spPr>
          <a:xfrm>
            <a:off x="4303986" y="4351281"/>
            <a:ext cx="662152" cy="472965"/>
          </a:xfrm>
          <a:prstGeom prst="hexag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State</a:t>
            </a: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FB959BB3-6237-FA4D-BDAE-9E009FA8C8A4}"/>
              </a:ext>
            </a:extLst>
          </p:cNvPr>
          <p:cNvSpPr/>
          <p:nvPr/>
        </p:nvSpPr>
        <p:spPr>
          <a:xfrm>
            <a:off x="4303986" y="5781098"/>
            <a:ext cx="662152" cy="472965"/>
          </a:xfrm>
          <a:prstGeom prst="hexag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State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D044235A-2CE8-BC4C-9DD2-CF80F84CEE55}"/>
              </a:ext>
            </a:extLst>
          </p:cNvPr>
          <p:cNvSpPr/>
          <p:nvPr/>
        </p:nvSpPr>
        <p:spPr>
          <a:xfrm>
            <a:off x="2393731" y="4824246"/>
            <a:ext cx="1734207" cy="47660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Stream 1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326CC2EF-D072-3D42-91AA-E01079CB7EAA}"/>
              </a:ext>
            </a:extLst>
          </p:cNvPr>
          <p:cNvSpPr/>
          <p:nvPr/>
        </p:nvSpPr>
        <p:spPr>
          <a:xfrm>
            <a:off x="2393731" y="5302672"/>
            <a:ext cx="1734207" cy="47660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Stream 2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0711CBAF-1D04-C644-9829-E341060260B2}"/>
              </a:ext>
            </a:extLst>
          </p:cNvPr>
          <p:cNvSpPr/>
          <p:nvPr/>
        </p:nvSpPr>
        <p:spPr>
          <a:xfrm>
            <a:off x="5118537" y="5063459"/>
            <a:ext cx="1734207" cy="47660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Joined Stream</a:t>
            </a:r>
          </a:p>
        </p:txBody>
      </p:sp>
    </p:spTree>
    <p:extLst>
      <p:ext uri="{BB962C8B-B14F-4D97-AF65-F5344CB8AC3E}">
        <p14:creationId xmlns:p14="http://schemas.microsoft.com/office/powerpoint/2010/main" val="33456468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2400" dirty="0"/>
              <a:t>Streaming Joins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b="1" dirty="0"/>
              <a:t>Stream-Stream Joins – Inner joins with optional watermarking</a:t>
            </a:r>
          </a:p>
          <a:p>
            <a:pPr marL="400050" lvl="1" indent="0">
              <a:buNone/>
            </a:pPr>
            <a:r>
              <a:rPr lang="en-US" altLang="en-US" sz="1600" dirty="0"/>
              <a:t>impressions = </a:t>
            </a:r>
            <a:r>
              <a:rPr lang="en-US" altLang="en-US" sz="1600" dirty="0" err="1"/>
              <a:t>spark.readStream</a:t>
            </a:r>
            <a:r>
              <a:rPr lang="en-US" altLang="en-US" sz="1600" dirty="0"/>
              <a:t> … </a:t>
            </a:r>
          </a:p>
          <a:p>
            <a:pPr marL="400050" lvl="1" indent="0">
              <a:buNone/>
            </a:pPr>
            <a:r>
              <a:rPr lang="en-US" altLang="en-US" sz="1600" dirty="0"/>
              <a:t>clicks  = </a:t>
            </a:r>
            <a:r>
              <a:rPr lang="en-US" altLang="en-US" sz="1600" dirty="0" err="1"/>
              <a:t>spark.readStream</a:t>
            </a:r>
            <a:r>
              <a:rPr lang="en-US" altLang="en-US" sz="1600" dirty="0"/>
              <a:t> … </a:t>
            </a:r>
          </a:p>
          <a:p>
            <a:pPr marL="400050" lvl="1" indent="0">
              <a:buNone/>
            </a:pPr>
            <a:r>
              <a:rPr lang="en-US" altLang="en-US" sz="1600" dirty="0"/>
              <a:t>matched = </a:t>
            </a:r>
            <a:r>
              <a:rPr lang="en-US" altLang="en-US" sz="1600" dirty="0" err="1"/>
              <a:t>impressions.join</a:t>
            </a:r>
            <a:r>
              <a:rPr lang="en-US" altLang="en-US" sz="1600" dirty="0"/>
              <a:t>(clicks, “</a:t>
            </a:r>
            <a:r>
              <a:rPr lang="en-US" altLang="en-US" sz="1600" dirty="0" err="1"/>
              <a:t>adId</a:t>
            </a:r>
            <a:r>
              <a:rPr lang="en-US" altLang="en-US" sz="1600" dirty="0"/>
              <a:t>”)</a:t>
            </a:r>
          </a:p>
          <a:p>
            <a:pPr marL="400050" lvl="1" indent="0">
              <a:buNone/>
            </a:pPr>
            <a:endParaRPr lang="en-US" altLang="en-US" sz="1600" dirty="0"/>
          </a:p>
          <a:p>
            <a:pPr marL="0" indent="0">
              <a:buNone/>
            </a:pPr>
            <a:r>
              <a:rPr lang="en-US" altLang="en-US" sz="2000" dirty="0"/>
              <a:t>The engine buffers each stream as a state, and generates joined records as the buffered streams match. </a:t>
            </a:r>
          </a:p>
          <a:p>
            <a:pPr marL="0" indent="0">
              <a:buNone/>
            </a:pPr>
            <a:r>
              <a:rPr lang="en-US" altLang="en-US" sz="2000" b="1" dirty="0"/>
              <a:t>Limiting the streaming state maintained by stream-stream joins</a:t>
            </a:r>
          </a:p>
          <a:p>
            <a:r>
              <a:rPr lang="en-US" altLang="en-US" sz="2000" dirty="0"/>
              <a:t>The maximum time range between the generation of the two events at their respective sources</a:t>
            </a:r>
          </a:p>
          <a:p>
            <a:r>
              <a:rPr lang="en-US" altLang="en-US" sz="2000" dirty="0"/>
              <a:t>The maximum duration an event can be delayed in transit between the source and the processing engine</a:t>
            </a:r>
          </a:p>
          <a:p>
            <a:r>
              <a:rPr lang="en-US" altLang="en-US" sz="2000" dirty="0"/>
              <a:t>Use watermarks and time range conditions. </a:t>
            </a:r>
          </a:p>
        </p:txBody>
      </p:sp>
    </p:spTree>
    <p:extLst>
      <p:ext uri="{BB962C8B-B14F-4D97-AF65-F5344CB8AC3E}">
        <p14:creationId xmlns:p14="http://schemas.microsoft.com/office/powerpoint/2010/main" val="37682967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2400" dirty="0"/>
              <a:t>Streaming Joins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b="1" dirty="0"/>
              <a:t>Additional steps in the join to ensure state cleanup: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en-US" sz="2000" dirty="0"/>
              <a:t>Define watermark delays on both inputs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en-US" sz="2000" dirty="0"/>
              <a:t>Define a constraint on event time across the two inputs</a:t>
            </a:r>
          </a:p>
          <a:p>
            <a:pPr marL="857250" lvl="1" indent="-457200"/>
            <a:r>
              <a:rPr lang="en-US" altLang="en-US" sz="1600" dirty="0"/>
              <a:t>Helps the engine to figure out when old rows of one input are not going to be required. </a:t>
            </a:r>
          </a:p>
          <a:p>
            <a:pPr marL="857250" lvl="1" indent="-457200"/>
            <a:r>
              <a:rPr lang="en-US" altLang="en-US" sz="1600" dirty="0"/>
              <a:t>Time range join conditions (e.g., join condition = "</a:t>
            </a:r>
            <a:r>
              <a:rPr lang="en-US" altLang="en-US" sz="1600" dirty="0" err="1"/>
              <a:t>leftTime</a:t>
            </a:r>
            <a:r>
              <a:rPr lang="en-US" altLang="en-US" sz="1600" dirty="0"/>
              <a:t> BETWEEN </a:t>
            </a:r>
            <a:r>
              <a:rPr lang="en-US" altLang="en-US" sz="1600" dirty="0" err="1"/>
              <a:t>rightTime</a:t>
            </a:r>
            <a:r>
              <a:rPr lang="en-US" altLang="en-US" sz="1600" dirty="0"/>
              <a:t> AND </a:t>
            </a:r>
            <a:r>
              <a:rPr lang="en-US" altLang="en-US" sz="1600" dirty="0" err="1"/>
              <a:t>rightTime</a:t>
            </a:r>
            <a:r>
              <a:rPr lang="en-US" altLang="en-US" sz="1600" dirty="0"/>
              <a:t> + INTERVAL 1 HOUR")</a:t>
            </a:r>
          </a:p>
          <a:p>
            <a:pPr marL="857250" lvl="1" indent="-457200"/>
            <a:r>
              <a:rPr lang="en-US" altLang="en-US" sz="1600" dirty="0"/>
              <a:t>Join on event-time windows (e.g., join condition = "</a:t>
            </a:r>
            <a:r>
              <a:rPr lang="en-US" altLang="en-US" sz="1600" dirty="0" err="1"/>
              <a:t>leftTimeWindow</a:t>
            </a:r>
            <a:r>
              <a:rPr lang="en-US" altLang="en-US" sz="1600" dirty="0"/>
              <a:t> = </a:t>
            </a:r>
            <a:r>
              <a:rPr lang="en-US" altLang="en-US" sz="1600" dirty="0" err="1"/>
              <a:t>rightTimeWindow</a:t>
            </a:r>
            <a:r>
              <a:rPr lang="en-US" altLang="en-US" sz="1600" dirty="0"/>
              <a:t>")</a:t>
            </a:r>
            <a:endParaRPr lang="en-US" altLang="en-US" sz="2000" dirty="0"/>
          </a:p>
          <a:p>
            <a:pPr marL="400050" lvl="1" indent="0">
              <a:buNone/>
            </a:pPr>
            <a:endParaRPr lang="en-US" altLang="en-US" sz="1200" dirty="0"/>
          </a:p>
          <a:p>
            <a:pPr marL="400050" lvl="1" indent="0">
              <a:buNone/>
            </a:pPr>
            <a:r>
              <a:rPr lang="en-US" altLang="en-US" sz="1200" dirty="0" err="1"/>
              <a:t>impressionsWithWatermark</a:t>
            </a:r>
            <a:r>
              <a:rPr lang="en-US" altLang="en-US" sz="1200" dirty="0"/>
              <a:t> = (</a:t>
            </a:r>
            <a:r>
              <a:rPr lang="en-US" altLang="en-US" sz="1200" dirty="0" err="1"/>
              <a:t>impression.selectExpr</a:t>
            </a:r>
            <a:r>
              <a:rPr lang="en-US" altLang="en-US" sz="1200" dirty="0"/>
              <a:t>("</a:t>
            </a:r>
            <a:r>
              <a:rPr lang="en-US" altLang="en-US" sz="1200" dirty="0" err="1"/>
              <a:t>adId</a:t>
            </a:r>
            <a:r>
              <a:rPr lang="en-US" altLang="en-US" sz="1200" dirty="0"/>
              <a:t> AS </a:t>
            </a:r>
            <a:r>
              <a:rPr lang="en-US" altLang="en-US" sz="1200" dirty="0" err="1"/>
              <a:t>impressionAdId</a:t>
            </a:r>
            <a:r>
              <a:rPr lang="en-US" altLang="en-US" sz="1200" dirty="0"/>
              <a:t>", "</a:t>
            </a:r>
            <a:r>
              <a:rPr lang="en-US" altLang="en-US" sz="1200" dirty="0" err="1"/>
              <a:t>impressionTime</a:t>
            </a:r>
            <a:r>
              <a:rPr lang="en-US" altLang="en-US" sz="1200" dirty="0"/>
              <a:t>")</a:t>
            </a:r>
          </a:p>
          <a:p>
            <a:pPr marL="400050" lvl="1" indent="0">
              <a:buNone/>
            </a:pPr>
            <a:r>
              <a:rPr lang="en-US" altLang="en-US" sz="1200" dirty="0"/>
              <a:t>.</a:t>
            </a:r>
            <a:r>
              <a:rPr lang="en-US" altLang="en-US" sz="1200" dirty="0" err="1"/>
              <a:t>withWatermark</a:t>
            </a:r>
            <a:r>
              <a:rPr lang="en-US" altLang="en-US" sz="1200" dirty="0"/>
              <a:t>("</a:t>
            </a:r>
            <a:r>
              <a:rPr lang="en-US" altLang="en-US" sz="1200" dirty="0" err="1"/>
              <a:t>impressionTime</a:t>
            </a:r>
            <a:r>
              <a:rPr lang="en-US" altLang="en-US" sz="1200" dirty="0"/>
              <a:t>", "2 hours"))</a:t>
            </a:r>
          </a:p>
          <a:p>
            <a:pPr marL="400050" lvl="1" indent="0">
              <a:buNone/>
            </a:pPr>
            <a:endParaRPr lang="en-US" altLang="en-US" sz="1200" dirty="0"/>
          </a:p>
          <a:p>
            <a:pPr marL="400050" lvl="1" indent="0">
              <a:buNone/>
            </a:pPr>
            <a:r>
              <a:rPr lang="en-US" altLang="en-US" sz="1200" dirty="0" err="1"/>
              <a:t>clicksWithWatermark</a:t>
            </a:r>
            <a:r>
              <a:rPr lang="en-US" altLang="en-US" sz="1200" dirty="0"/>
              <a:t> = (</a:t>
            </a:r>
            <a:r>
              <a:rPr lang="en-US" altLang="en-US" sz="1200" dirty="0" err="1"/>
              <a:t>clicks.selectExpr</a:t>
            </a:r>
            <a:r>
              <a:rPr lang="en-US" altLang="en-US" sz="1200" dirty="0"/>
              <a:t>("</a:t>
            </a:r>
            <a:r>
              <a:rPr lang="en-US" altLang="en-US" sz="1200" dirty="0" err="1"/>
              <a:t>adId</a:t>
            </a:r>
            <a:r>
              <a:rPr lang="en-US" altLang="en-US" sz="1200" dirty="0"/>
              <a:t> AS </a:t>
            </a:r>
            <a:r>
              <a:rPr lang="en-US" altLang="en-US" sz="1200" dirty="0" err="1"/>
              <a:t>clickAdId</a:t>
            </a:r>
            <a:r>
              <a:rPr lang="en-US" altLang="en-US" sz="1200" dirty="0"/>
              <a:t>", "</a:t>
            </a:r>
            <a:r>
              <a:rPr lang="en-US" altLang="en-US" sz="1200" dirty="0" err="1"/>
              <a:t>clickTime</a:t>
            </a:r>
            <a:r>
              <a:rPr lang="en-US" altLang="en-US" sz="1200" dirty="0"/>
              <a:t>").</a:t>
            </a:r>
            <a:r>
              <a:rPr lang="en-US" altLang="en-US" sz="1200" dirty="0" err="1"/>
              <a:t>withWatermark</a:t>
            </a:r>
            <a:r>
              <a:rPr lang="en-US" altLang="en-US" sz="1200" dirty="0"/>
              <a:t>("</a:t>
            </a:r>
            <a:r>
              <a:rPr lang="en-US" altLang="en-US" sz="1200" dirty="0" err="1"/>
              <a:t>clickTime</a:t>
            </a:r>
            <a:r>
              <a:rPr lang="en-US" altLang="en-US" sz="1200" dirty="0"/>
              <a:t>", "3 hours"))</a:t>
            </a:r>
          </a:p>
          <a:p>
            <a:pPr marL="400050" lvl="1" indent="0">
              <a:buNone/>
            </a:pPr>
            <a:endParaRPr lang="en-US" altLang="en-US" sz="1200" dirty="0"/>
          </a:p>
          <a:p>
            <a:pPr marL="400050" lvl="1" indent="0">
              <a:buNone/>
            </a:pPr>
            <a:r>
              <a:rPr lang="en-US" altLang="en-US" sz="1200" dirty="0"/>
              <a:t>(</a:t>
            </a:r>
            <a:r>
              <a:rPr lang="en-US" altLang="en-US" sz="1200" dirty="0" err="1"/>
              <a:t>impressionsWithWatermark.join</a:t>
            </a:r>
            <a:r>
              <a:rPr lang="en-US" altLang="en-US" sz="1200" dirty="0"/>
              <a:t>(</a:t>
            </a:r>
            <a:r>
              <a:rPr lang="en-US" altLang="en-US" sz="1200" dirty="0" err="1"/>
              <a:t>clicksWithWatermark</a:t>
            </a:r>
            <a:r>
              <a:rPr lang="en-US" altLang="en-US" sz="1200" dirty="0"/>
              <a:t>,</a:t>
            </a:r>
          </a:p>
          <a:p>
            <a:pPr marL="400050" lvl="1" indent="0">
              <a:buNone/>
            </a:pPr>
            <a:r>
              <a:rPr lang="en-US" altLang="en-US" sz="1200" dirty="0"/>
              <a:t>expr("""</a:t>
            </a:r>
            <a:r>
              <a:rPr lang="en-US" altLang="en-US" sz="1200" dirty="0" err="1"/>
              <a:t>clickAdId</a:t>
            </a:r>
            <a:r>
              <a:rPr lang="en-US" altLang="en-US" sz="1200" dirty="0"/>
              <a:t> = </a:t>
            </a:r>
            <a:r>
              <a:rPr lang="en-US" altLang="en-US" sz="1200" dirty="0" err="1"/>
              <a:t>impressionAdId</a:t>
            </a:r>
            <a:r>
              <a:rPr lang="en-US" altLang="en-US" sz="1200" dirty="0"/>
              <a:t> AND </a:t>
            </a:r>
            <a:r>
              <a:rPr lang="en-US" altLang="en-US" sz="1200" dirty="0" err="1"/>
              <a:t>clickTime</a:t>
            </a:r>
            <a:r>
              <a:rPr lang="en-US" altLang="en-US" sz="1200" dirty="0"/>
              <a:t> BETWEEN </a:t>
            </a:r>
            <a:r>
              <a:rPr lang="en-US" altLang="en-US" sz="1200" dirty="0" err="1"/>
              <a:t>impressionTime</a:t>
            </a:r>
            <a:r>
              <a:rPr lang="en-US" altLang="en-US" sz="1200" dirty="0"/>
              <a:t> AND </a:t>
            </a:r>
            <a:r>
              <a:rPr lang="en-US" altLang="en-US" sz="1200" dirty="0" err="1"/>
              <a:t>impressionTime</a:t>
            </a:r>
            <a:r>
              <a:rPr lang="en-US" altLang="en-US" sz="1200" dirty="0"/>
              <a:t> + interval 1 hour""")))</a:t>
            </a:r>
          </a:p>
        </p:txBody>
      </p:sp>
    </p:spTree>
    <p:extLst>
      <p:ext uri="{BB962C8B-B14F-4D97-AF65-F5344CB8AC3E}">
        <p14:creationId xmlns:p14="http://schemas.microsoft.com/office/powerpoint/2010/main" val="714548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Data Sources - Files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Structured Streaming supports reading and writing data to and from files</a:t>
            </a:r>
          </a:p>
          <a:p>
            <a:r>
              <a:rPr lang="en-US" altLang="en-US" sz="2400" dirty="0"/>
              <a:t>When reading from files:</a:t>
            </a:r>
          </a:p>
          <a:p>
            <a:pPr lvl="1"/>
            <a:r>
              <a:rPr lang="en-US" altLang="en-US" sz="2000" dirty="0"/>
              <a:t>All the files must be of the same format and are expected to have the same schema. </a:t>
            </a:r>
          </a:p>
          <a:p>
            <a:pPr lvl="1"/>
            <a:r>
              <a:rPr lang="en-US" altLang="en-US" sz="2000" dirty="0"/>
              <a:t>Each file must appear in the directory listing automatically</a:t>
            </a:r>
          </a:p>
          <a:p>
            <a:pPr lvl="2"/>
            <a:r>
              <a:rPr lang="en-US" altLang="en-US" sz="1600" dirty="0"/>
              <a:t>Whole file must be available at once.</a:t>
            </a:r>
          </a:p>
          <a:p>
            <a:pPr lvl="2"/>
            <a:r>
              <a:rPr lang="en-US" altLang="en-US" sz="1600" dirty="0"/>
              <a:t>Any changes to the file will not be processed</a:t>
            </a:r>
          </a:p>
          <a:p>
            <a:pPr lvl="1"/>
            <a:r>
              <a:rPr lang="en-US" altLang="en-US" sz="2000" dirty="0"/>
              <a:t>Within micro-batch, there is no predefined order of reading of files. All of them are read in parallel</a:t>
            </a:r>
          </a:p>
          <a:p>
            <a:pPr lvl="1"/>
            <a:r>
              <a:rPr lang="en-US" altLang="en-US" sz="2000" dirty="0"/>
              <a:t>Only some of the new files will be picked up during the next micro-batch</a:t>
            </a:r>
          </a:p>
          <a:p>
            <a:pPr lvl="1"/>
            <a:endParaRPr lang="en-US" altLang="en-US" sz="2000" dirty="0"/>
          </a:p>
          <a:p>
            <a:pPr marL="0" indent="0">
              <a:buNone/>
            </a:pPr>
            <a:endParaRPr lang="en-US" altLang="en-US" sz="1600" dirty="0"/>
          </a:p>
          <a:p>
            <a:pPr marL="457200" lvl="1" indent="0">
              <a:buNone/>
            </a:pPr>
            <a:endParaRPr lang="en-US" altLang="en-US" sz="2000" dirty="0"/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61465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2400" dirty="0"/>
              <a:t>Streaming Joins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b="1" dirty="0"/>
              <a:t>Stream-Stream Joins – Outer joins with watermarking</a:t>
            </a:r>
          </a:p>
          <a:p>
            <a:pPr marL="400050" lvl="1" indent="0">
              <a:buNone/>
            </a:pPr>
            <a:r>
              <a:rPr lang="en-US" altLang="en-US" sz="1600" dirty="0"/>
              <a:t># Left outer join with time range conditions</a:t>
            </a:r>
          </a:p>
          <a:p>
            <a:pPr marL="400050" lvl="1" indent="0">
              <a:buNone/>
            </a:pPr>
            <a:r>
              <a:rPr lang="en-US" altLang="en-US" sz="1600" dirty="0"/>
              <a:t>(</a:t>
            </a:r>
            <a:r>
              <a:rPr lang="en-US" altLang="en-US" sz="1600" dirty="0" err="1"/>
              <a:t>impressionsWithWatermark.join</a:t>
            </a:r>
            <a:r>
              <a:rPr lang="en-US" altLang="en-US" sz="1600" dirty="0"/>
              <a:t>(</a:t>
            </a:r>
            <a:r>
              <a:rPr lang="en-US" altLang="en-US" sz="1600" dirty="0" err="1"/>
              <a:t>clicksWithWatermark</a:t>
            </a:r>
            <a:r>
              <a:rPr lang="en-US" altLang="en-US" sz="1600" dirty="0"/>
              <a:t>,</a:t>
            </a:r>
          </a:p>
          <a:p>
            <a:pPr marL="400050" lvl="1" indent="0">
              <a:buNone/>
            </a:pPr>
            <a:r>
              <a:rPr lang="en-US" altLang="en-US" sz="1600" dirty="0"/>
              <a:t>expr("""</a:t>
            </a:r>
          </a:p>
          <a:p>
            <a:pPr marL="400050" lvl="1" indent="0">
              <a:buNone/>
            </a:pPr>
            <a:r>
              <a:rPr lang="en-US" altLang="en-US" sz="1600" dirty="0" err="1"/>
              <a:t>clickAdId</a:t>
            </a:r>
            <a:r>
              <a:rPr lang="en-US" altLang="en-US" sz="1600" dirty="0"/>
              <a:t> = </a:t>
            </a:r>
            <a:r>
              <a:rPr lang="en-US" altLang="en-US" sz="1600" dirty="0" err="1"/>
              <a:t>impressionAdId</a:t>
            </a:r>
            <a:r>
              <a:rPr lang="en-US" altLang="en-US" sz="1600" dirty="0"/>
              <a:t> AND</a:t>
            </a:r>
          </a:p>
          <a:p>
            <a:pPr marL="400050" lvl="1" indent="0">
              <a:buNone/>
            </a:pPr>
            <a:r>
              <a:rPr lang="en-US" altLang="en-US" sz="1600" dirty="0" err="1"/>
              <a:t>clickTime</a:t>
            </a:r>
            <a:r>
              <a:rPr lang="en-US" altLang="en-US" sz="1600" dirty="0"/>
              <a:t> BETWEEN </a:t>
            </a:r>
            <a:r>
              <a:rPr lang="en-US" altLang="en-US" sz="1600" dirty="0" err="1"/>
              <a:t>impressionTime</a:t>
            </a:r>
            <a:r>
              <a:rPr lang="en-US" altLang="en-US" sz="1600" dirty="0"/>
              <a:t> AND </a:t>
            </a:r>
            <a:r>
              <a:rPr lang="en-US" altLang="en-US" sz="1600" dirty="0" err="1"/>
              <a:t>impressionTime</a:t>
            </a:r>
            <a:r>
              <a:rPr lang="en-US" altLang="en-US" sz="1600" dirty="0"/>
              <a:t> + interval 1 hour"""),</a:t>
            </a:r>
          </a:p>
          <a:p>
            <a:pPr marL="400050" lvl="1" indent="0">
              <a:buNone/>
            </a:pPr>
            <a:r>
              <a:rPr lang="en-US" altLang="en-US" sz="1600" dirty="0"/>
              <a:t>"</a:t>
            </a:r>
            <a:r>
              <a:rPr lang="en-US" altLang="en-US" sz="1600" dirty="0" err="1"/>
              <a:t>leftOuter</a:t>
            </a:r>
            <a:r>
              <a:rPr lang="en-US" altLang="en-US" sz="1600" dirty="0"/>
              <a:t>")) # only change: set the outer join type</a:t>
            </a:r>
          </a:p>
          <a:p>
            <a:r>
              <a:rPr lang="en-US" altLang="en-US" sz="2000" dirty="0"/>
              <a:t>Unlike with inner joins, the watermark delay and event-time constraints are not optional for outer joins.</a:t>
            </a:r>
          </a:p>
          <a:p>
            <a:r>
              <a:rPr lang="en-US" altLang="en-US" sz="2000" dirty="0"/>
              <a:t>The outer NULL results will be generated with a delay</a:t>
            </a:r>
          </a:p>
          <a:p>
            <a:pPr lvl="1"/>
            <a:r>
              <a:rPr lang="en-US" altLang="en-US" sz="2000" dirty="0"/>
              <a:t>The engine has to wait for a while to ensure that there neither were nor would be any matches. </a:t>
            </a:r>
          </a:p>
          <a:p>
            <a:pPr lvl="1"/>
            <a:r>
              <a:rPr lang="en-US" altLang="en-US" sz="2000" dirty="0"/>
              <a:t>This delay is the maximum buffering time (with respect to event time) calculated by the engine for each event</a:t>
            </a:r>
          </a:p>
        </p:txBody>
      </p:sp>
    </p:spTree>
    <p:extLst>
      <p:ext uri="{BB962C8B-B14F-4D97-AF65-F5344CB8AC3E}">
        <p14:creationId xmlns:p14="http://schemas.microsoft.com/office/powerpoint/2010/main" val="999081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2400" dirty="0"/>
              <a:t>Streaming Joins Support Matrix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62F1AD9-D2C5-114A-A09E-6672C535B1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1107428"/>
              </p:ext>
            </p:extLst>
          </p:nvPr>
        </p:nvGraphicFramePr>
        <p:xfrm>
          <a:off x="457200" y="1759909"/>
          <a:ext cx="8229600" cy="4118535"/>
        </p:xfrm>
        <a:graphic>
          <a:graphicData uri="http://schemas.openxmlformats.org/drawingml/2006/table">
            <a:tbl>
              <a:tblPr/>
              <a:tblGrid>
                <a:gridCol w="1003738">
                  <a:extLst>
                    <a:ext uri="{9D8B030D-6E8A-4147-A177-3AD203B41FA5}">
                      <a16:colId xmlns:a16="http://schemas.microsoft.com/office/drawing/2014/main" val="4225584218"/>
                    </a:ext>
                  </a:extLst>
                </a:gridCol>
                <a:gridCol w="1019503">
                  <a:extLst>
                    <a:ext uri="{9D8B030D-6E8A-4147-A177-3AD203B41FA5}">
                      <a16:colId xmlns:a16="http://schemas.microsoft.com/office/drawing/2014/main" val="2352476448"/>
                    </a:ext>
                  </a:extLst>
                </a:gridCol>
                <a:gridCol w="1208690">
                  <a:extLst>
                    <a:ext uri="{9D8B030D-6E8A-4147-A177-3AD203B41FA5}">
                      <a16:colId xmlns:a16="http://schemas.microsoft.com/office/drawing/2014/main" val="1063379770"/>
                    </a:ext>
                  </a:extLst>
                </a:gridCol>
                <a:gridCol w="4997669">
                  <a:extLst>
                    <a:ext uri="{9D8B030D-6E8A-4147-A177-3AD203B41FA5}">
                      <a16:colId xmlns:a16="http://schemas.microsoft.com/office/drawing/2014/main" val="1369008270"/>
                    </a:ext>
                  </a:extLst>
                </a:gridCol>
              </a:tblGrid>
              <a:tr h="12318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>
                          <a:effectLst/>
                        </a:rPr>
                        <a:t>Left Input</a:t>
                      </a:r>
                    </a:p>
                  </a:txBody>
                  <a:tcPr marL="20499" marR="20499" marT="20499" marB="20499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>
                          <a:effectLst/>
                        </a:rPr>
                        <a:t>Right Input</a:t>
                      </a:r>
                    </a:p>
                  </a:txBody>
                  <a:tcPr marL="20499" marR="20499" marT="20499" marB="20499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>
                          <a:effectLst/>
                        </a:rPr>
                        <a:t>Join Type</a:t>
                      </a:r>
                    </a:p>
                  </a:txBody>
                  <a:tcPr marL="20499" marR="20499" marT="20499" marB="20499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200" b="1" dirty="0">
                        <a:effectLst/>
                      </a:endParaRPr>
                    </a:p>
                  </a:txBody>
                  <a:tcPr marL="20499" marR="20499" marT="20499" marB="20499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6133043"/>
                  </a:ext>
                </a:extLst>
              </a:tr>
              <a:tr h="4309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Static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Static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All types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Supported, since its not on streaming data even though it can be present in a streaming query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1673404"/>
                  </a:ext>
                </a:extLst>
              </a:tr>
              <a:tr h="198234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Stream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Static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Inner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Supported, not stateful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15361"/>
                  </a:ext>
                </a:extLst>
              </a:tr>
              <a:tr h="198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Left Outer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Supported, not stateful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675923"/>
                  </a:ext>
                </a:extLst>
              </a:tr>
              <a:tr h="1231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Right Outer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Not supported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4580740"/>
                  </a:ext>
                </a:extLst>
              </a:tr>
              <a:tr h="1231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Full Outer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dirty="0">
                          <a:effectLst/>
                        </a:rPr>
                        <a:t>Not supported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2204693"/>
                  </a:ext>
                </a:extLst>
              </a:tr>
              <a:tr h="198234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Static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Stream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Inner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Supported, not stateful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905677"/>
                  </a:ext>
                </a:extLst>
              </a:tr>
              <a:tr h="1231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Left Outer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Not supported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093984"/>
                  </a:ext>
                </a:extLst>
              </a:tr>
              <a:tr h="198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Right Outer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Supported, not stateful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5692516"/>
                  </a:ext>
                </a:extLst>
              </a:tr>
              <a:tr h="1231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Full Outer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Not supported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8564076"/>
                  </a:ext>
                </a:extLst>
              </a:tr>
              <a:tr h="430942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Stream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Stream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Inner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Supported, optionally specify watermark on both sides + time constraints for state cleanup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9369249"/>
                  </a:ext>
                </a:extLst>
              </a:tr>
              <a:tr h="4398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Left Outer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dirty="0">
                          <a:effectLst/>
                        </a:rPr>
                        <a:t>Conditionally supported, must specify watermark on right + time constraints for correct results, optionally specify watermark on left for all state cleanup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431864"/>
                  </a:ext>
                </a:extLst>
              </a:tr>
              <a:tr h="57806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</a:rPr>
                        <a:t>Right Outer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Conditionally supported, must specify watermark on left + time constraints for correct results, optionally specify watermark on right for all state cleanup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324803"/>
                  </a:ext>
                </a:extLst>
              </a:tr>
              <a:tr h="1231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Full Outer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dirty="0">
                          <a:effectLst/>
                        </a:rPr>
                        <a:t>Not supported</a:t>
                      </a:r>
                    </a:p>
                  </a:txBody>
                  <a:tcPr marL="20499" marR="20499" marT="20499" marB="20499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4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69058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6B8C20A-6A7C-7E4C-9916-54F9D1174A03}"/>
              </a:ext>
            </a:extLst>
          </p:cNvPr>
          <p:cNvSpPr txBox="1"/>
          <p:nvPr/>
        </p:nvSpPr>
        <p:spPr>
          <a:xfrm>
            <a:off x="552009" y="6011917"/>
            <a:ext cx="8375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spark.apache.org</a:t>
            </a:r>
            <a:r>
              <a:rPr lang="en-US" sz="1200" dirty="0"/>
              <a:t>/docs/latest/structured-streaming-programming-guide.html#support-matrix-for-joins-in-streaming-queries</a:t>
            </a:r>
          </a:p>
        </p:txBody>
      </p:sp>
    </p:spTree>
    <p:extLst>
      <p:ext uri="{BB962C8B-B14F-4D97-AF65-F5344CB8AC3E}">
        <p14:creationId xmlns:p14="http://schemas.microsoft.com/office/powerpoint/2010/main" val="35925005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8F76A-4574-46C1-99B1-952B87DEA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4" name="Picture 3" descr="Image result for questions">
            <a:extLst>
              <a:ext uri="{FF2B5EF4-FFF2-40B4-BE49-F238E27FC236}">
                <a16:creationId xmlns:a16="http://schemas.microsoft.com/office/drawing/2014/main" id="{C6A380EB-6035-4F30-AFC7-ECA378B2E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9717"/>
            <a:ext cx="9144000" cy="397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22929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2C4E4-3C2C-4049-97CF-B90AE1E0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BBE83-5A19-6E4F-9340-B8D5E7561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Stream the location of the ISS into Spark over the course of an hour</a:t>
            </a:r>
          </a:p>
          <a:p>
            <a:r>
              <a:rPr lang="en-US" dirty="0"/>
              <a:t>Visualize the path of the ISS in that time, ideally over a world map</a:t>
            </a:r>
          </a:p>
          <a:p>
            <a:r>
              <a:rPr lang="en-US" dirty="0"/>
              <a:t>Submission details to follow in Blackboard</a:t>
            </a:r>
          </a:p>
          <a:p>
            <a:r>
              <a:rPr lang="en-US" dirty="0"/>
              <a:t>Not due until </a:t>
            </a:r>
            <a:r>
              <a:rPr lang="en-US" b="1" dirty="0"/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1221121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Data Sources - Files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Writing to files</a:t>
            </a:r>
          </a:p>
          <a:p>
            <a:pPr lvl="1"/>
            <a:r>
              <a:rPr lang="en-US" altLang="en-US" sz="2000" dirty="0"/>
              <a:t>Only append mode is supported.</a:t>
            </a:r>
          </a:p>
          <a:p>
            <a:pPr lvl="1"/>
            <a:r>
              <a:rPr lang="en-US" altLang="en-US" sz="2000" dirty="0"/>
              <a:t>End-to-end exactly-once guarantees when writing to files by maintaining a log of the data files that have been written to the directory. </a:t>
            </a:r>
          </a:p>
          <a:p>
            <a:pPr lvl="2"/>
            <a:r>
              <a:rPr lang="en-US" altLang="en-US" sz="2000" dirty="0"/>
              <a:t>The log is maintained in </a:t>
            </a:r>
            <a:r>
              <a:rPr lang="en-US" altLang="en-US" sz="2000" i="1" dirty="0"/>
              <a:t>_</a:t>
            </a:r>
            <a:r>
              <a:rPr lang="en-US" altLang="en-US" sz="2000" i="1" dirty="0" err="1"/>
              <a:t>spark_metadata</a:t>
            </a:r>
            <a:r>
              <a:rPr lang="en-US" altLang="en-US" sz="2000" dirty="0"/>
              <a:t> sub-directory.</a:t>
            </a:r>
          </a:p>
          <a:p>
            <a:pPr lvl="2"/>
            <a:r>
              <a:rPr lang="en-US" altLang="en-US" sz="2000" dirty="0"/>
              <a:t>Spark query on the directory will automatically use the log to read the correct set of data files to maintain exactly-one guarantee</a:t>
            </a:r>
          </a:p>
          <a:p>
            <a:pPr lvl="1"/>
            <a:r>
              <a:rPr lang="en-US" altLang="en-US" sz="2000" dirty="0"/>
              <a:t>Any schema change after the restart will create data in multiple schemas</a:t>
            </a:r>
          </a:p>
          <a:p>
            <a:pPr lvl="2"/>
            <a:r>
              <a:rPr lang="en-US" altLang="en-US" sz="2000" dirty="0"/>
              <a:t>These schemas will need to be reconciled when querying the directory</a:t>
            </a:r>
          </a:p>
        </p:txBody>
      </p:sp>
    </p:spTree>
    <p:extLst>
      <p:ext uri="{BB962C8B-B14F-4D97-AF65-F5344CB8AC3E}">
        <p14:creationId xmlns:p14="http://schemas.microsoft.com/office/powerpoint/2010/main" val="350528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Data Sources – Apache Kafka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Popular sub/pub system</a:t>
            </a:r>
          </a:p>
          <a:p>
            <a:pPr lvl="1"/>
            <a:r>
              <a:rPr lang="en-US" altLang="en-US" sz="1600" dirty="0"/>
              <a:t>Used for storage of data streams</a:t>
            </a:r>
          </a:p>
          <a:p>
            <a:pPr lvl="1"/>
            <a:r>
              <a:rPr lang="en-US" altLang="en-US" sz="1600" dirty="0"/>
              <a:t>Structured Streaming has built-in support for reading from and writing to Apache Kafka</a:t>
            </a:r>
          </a:p>
          <a:p>
            <a:pPr marL="457200" lvl="1" indent="0">
              <a:buNone/>
            </a:pPr>
            <a:r>
              <a:rPr lang="en-US" altLang="en-US" sz="1600" dirty="0" err="1"/>
              <a:t>inputDF</a:t>
            </a:r>
            <a:r>
              <a:rPr lang="en-US" altLang="en-US" sz="1600" dirty="0"/>
              <a:t> = (</a:t>
            </a:r>
            <a:r>
              <a:rPr lang="en-US" altLang="en-US" sz="1600" dirty="0" err="1"/>
              <a:t>spark</a:t>
            </a:r>
            <a:r>
              <a:rPr lang="en-US" altLang="en-US" sz="1200" dirty="0" err="1"/>
              <a:t>.readStream.format</a:t>
            </a:r>
            <a:r>
              <a:rPr lang="en-US" altLang="en-US" sz="1200" dirty="0"/>
              <a:t>("</a:t>
            </a:r>
            <a:r>
              <a:rPr lang="en-US" altLang="en-US" sz="1200" dirty="0" err="1"/>
              <a:t>kafka</a:t>
            </a:r>
            <a:r>
              <a:rPr lang="en-US" altLang="en-US" sz="1200" dirty="0"/>
              <a:t>")</a:t>
            </a:r>
          </a:p>
          <a:p>
            <a:pPr marL="857250" lvl="2" indent="0">
              <a:buNone/>
            </a:pPr>
            <a:r>
              <a:rPr lang="en-US" altLang="en-US" sz="1200" dirty="0"/>
              <a:t>.option("</a:t>
            </a:r>
            <a:r>
              <a:rPr lang="en-US" altLang="en-US" sz="1200" dirty="0" err="1"/>
              <a:t>kafka.bootstrap.servers</a:t>
            </a:r>
            <a:r>
              <a:rPr lang="en-US" altLang="en-US" sz="1200" dirty="0"/>
              <a:t>", "host1:port1,host2:port2")</a:t>
            </a:r>
          </a:p>
          <a:p>
            <a:pPr marL="857250" lvl="2" indent="0">
              <a:buNone/>
            </a:pPr>
            <a:r>
              <a:rPr lang="en-US" altLang="en-US" sz="1200" dirty="0"/>
              <a:t>.option("subscribe", "events")</a:t>
            </a:r>
          </a:p>
          <a:p>
            <a:pPr marL="857250" lvl="2" indent="0">
              <a:buNone/>
            </a:pPr>
            <a:r>
              <a:rPr lang="en-US" altLang="en-US" sz="1200" dirty="0"/>
              <a:t>.load())</a:t>
            </a:r>
          </a:p>
          <a:p>
            <a:pPr marL="57150" indent="0">
              <a:buNone/>
            </a:pPr>
            <a:endParaRPr lang="en-US" alt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FAF435-F674-114C-AE55-589643744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014" y="3993020"/>
            <a:ext cx="6706914" cy="252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445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Data Sources – Apache Kafka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Writing to Kafka</a:t>
            </a:r>
          </a:p>
          <a:p>
            <a:pPr lvl="1"/>
            <a:r>
              <a:rPr lang="en-US" altLang="en-US" sz="1600" dirty="0"/>
              <a:t>Structured Streaming expects the result </a:t>
            </a:r>
            <a:r>
              <a:rPr lang="en-US" altLang="en-US" sz="1600" dirty="0" err="1"/>
              <a:t>DataFrame</a:t>
            </a:r>
            <a:r>
              <a:rPr lang="en-US" altLang="en-US" sz="1600" dirty="0"/>
              <a:t> to have a few columns of specified names and types</a:t>
            </a:r>
          </a:p>
          <a:p>
            <a:pPr lvl="1"/>
            <a:r>
              <a:rPr lang="en-US" altLang="en-US" sz="1600" dirty="0"/>
              <a:t>Can write to Kafka in all three modes.</a:t>
            </a:r>
          </a:p>
          <a:p>
            <a:pPr lvl="2"/>
            <a:r>
              <a:rPr lang="en-US" altLang="en-US" sz="1200" dirty="0"/>
              <a:t>Complete mode is not recommended</a:t>
            </a:r>
          </a:p>
          <a:p>
            <a:pPr marL="457200" lvl="1" indent="0">
              <a:buNone/>
            </a:pPr>
            <a:endParaRPr lang="en-US" altLang="en-US" sz="1600" dirty="0"/>
          </a:p>
          <a:p>
            <a:pPr marL="57150" indent="0">
              <a:buNone/>
            </a:pPr>
            <a:r>
              <a:rPr lang="en-US" altLang="en-US" sz="2000" dirty="0"/>
              <a:t>	</a:t>
            </a:r>
          </a:p>
          <a:p>
            <a:pPr marL="57150" indent="0">
              <a:buNone/>
            </a:pPr>
            <a:endParaRPr lang="en-US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021353-0C3B-2144-9DF8-D7A28BB97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747595"/>
            <a:ext cx="82804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341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Data Sources – Apache Kafka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Writing to Kafka Examples</a:t>
            </a:r>
          </a:p>
          <a:p>
            <a:pPr marL="0" indent="0">
              <a:buNone/>
            </a:pPr>
            <a:r>
              <a:rPr lang="en-US" altLang="en-US" sz="1800" dirty="0"/>
              <a:t>counts = ... # </a:t>
            </a:r>
            <a:r>
              <a:rPr lang="en-US" altLang="en-US" sz="1800" dirty="0" err="1"/>
              <a:t>DataFrame</a:t>
            </a:r>
            <a:r>
              <a:rPr lang="en-US" altLang="en-US" sz="1800" dirty="0"/>
              <a:t>[word: string, count: long]</a:t>
            </a:r>
          </a:p>
          <a:p>
            <a:pPr marL="0" indent="0">
              <a:buNone/>
            </a:pPr>
            <a:r>
              <a:rPr lang="en-US" altLang="en-US" sz="1800" dirty="0" err="1"/>
              <a:t>streamingQuery</a:t>
            </a:r>
            <a:r>
              <a:rPr lang="en-US" altLang="en-US" sz="1800" dirty="0"/>
              <a:t> = (counts</a:t>
            </a:r>
          </a:p>
          <a:p>
            <a:pPr marL="400050" lvl="1" indent="0">
              <a:buNone/>
            </a:pPr>
            <a:r>
              <a:rPr lang="en-US" altLang="en-US" sz="1800" dirty="0"/>
              <a:t>.</a:t>
            </a:r>
            <a:r>
              <a:rPr lang="en-US" altLang="en-US" sz="1800" dirty="0" err="1"/>
              <a:t>selectExpr</a:t>
            </a:r>
            <a:r>
              <a:rPr lang="en-US" altLang="en-US" sz="1800" dirty="0"/>
              <a:t>(</a:t>
            </a:r>
          </a:p>
          <a:p>
            <a:pPr marL="400050" lvl="1" indent="0">
              <a:buNone/>
            </a:pPr>
            <a:r>
              <a:rPr lang="en-US" altLang="en-US" sz="1800" dirty="0"/>
              <a:t>"cast(word as string) as key",</a:t>
            </a:r>
          </a:p>
          <a:p>
            <a:pPr marL="400050" lvl="1" indent="0">
              <a:buNone/>
            </a:pPr>
            <a:r>
              <a:rPr lang="en-US" altLang="en-US" sz="1800" dirty="0"/>
              <a:t>"cast(count as string) as value")</a:t>
            </a:r>
          </a:p>
          <a:p>
            <a:pPr marL="400050" lvl="1" indent="0">
              <a:buNone/>
            </a:pPr>
            <a:r>
              <a:rPr lang="en-US" altLang="en-US" sz="1800" dirty="0"/>
              <a:t>.</a:t>
            </a:r>
            <a:r>
              <a:rPr lang="en-US" altLang="en-US" sz="1800" dirty="0" err="1"/>
              <a:t>writeStream</a:t>
            </a:r>
            <a:endParaRPr lang="en-US" altLang="en-US" sz="1800" dirty="0"/>
          </a:p>
          <a:p>
            <a:pPr marL="400050" lvl="1" indent="0">
              <a:buNone/>
            </a:pPr>
            <a:r>
              <a:rPr lang="en-US" altLang="en-US" sz="1800" dirty="0"/>
              <a:t>.format("</a:t>
            </a:r>
            <a:r>
              <a:rPr lang="en-US" altLang="en-US" sz="1800" dirty="0" err="1"/>
              <a:t>kafka</a:t>
            </a:r>
            <a:r>
              <a:rPr lang="en-US" altLang="en-US" sz="1800" dirty="0"/>
              <a:t>")</a:t>
            </a:r>
          </a:p>
          <a:p>
            <a:pPr marL="400050" lvl="1" indent="0">
              <a:buNone/>
            </a:pPr>
            <a:r>
              <a:rPr lang="en-US" altLang="en-US" sz="1800" dirty="0"/>
              <a:t>.option("</a:t>
            </a:r>
            <a:r>
              <a:rPr lang="en-US" altLang="en-US" sz="1800" dirty="0" err="1"/>
              <a:t>kafka.bootstrap.servers</a:t>
            </a:r>
            <a:r>
              <a:rPr lang="en-US" altLang="en-US" sz="1800" dirty="0"/>
              <a:t>", "host1:port1,host2:port2")</a:t>
            </a:r>
          </a:p>
          <a:p>
            <a:pPr marL="400050" lvl="1" indent="0">
              <a:buNone/>
            </a:pPr>
            <a:r>
              <a:rPr lang="en-US" altLang="en-US" sz="1800" dirty="0"/>
              <a:t>.option("topic", "</a:t>
            </a:r>
            <a:r>
              <a:rPr lang="en-US" altLang="en-US" sz="1800" dirty="0" err="1"/>
              <a:t>wordCounts</a:t>
            </a:r>
            <a:r>
              <a:rPr lang="en-US" altLang="en-US" sz="1800" dirty="0"/>
              <a:t>")</a:t>
            </a:r>
          </a:p>
          <a:p>
            <a:pPr marL="400050" lvl="1" indent="0">
              <a:buNone/>
            </a:pPr>
            <a:r>
              <a:rPr lang="en-US" altLang="en-US" sz="1800" dirty="0"/>
              <a:t>.</a:t>
            </a:r>
            <a:r>
              <a:rPr lang="en-US" altLang="en-US" sz="1800" dirty="0" err="1"/>
              <a:t>outputMode</a:t>
            </a:r>
            <a:r>
              <a:rPr lang="en-US" altLang="en-US" sz="1800" dirty="0"/>
              <a:t>("update")</a:t>
            </a:r>
          </a:p>
          <a:p>
            <a:pPr marL="400050" lvl="1" indent="0">
              <a:buNone/>
            </a:pPr>
            <a:r>
              <a:rPr lang="en-US" altLang="en-US" sz="1800" dirty="0"/>
              <a:t>.option("</a:t>
            </a:r>
            <a:r>
              <a:rPr lang="en-US" altLang="en-US" sz="1800" dirty="0" err="1"/>
              <a:t>checkpointLocation</a:t>
            </a:r>
            <a:r>
              <a:rPr lang="en-US" altLang="en-US" sz="1800" dirty="0"/>
              <a:t>", </a:t>
            </a:r>
            <a:r>
              <a:rPr lang="en-US" altLang="en-US" sz="1800" dirty="0" err="1"/>
              <a:t>checkpointDir</a:t>
            </a:r>
            <a:r>
              <a:rPr lang="en-US" altLang="en-US" sz="1800" dirty="0"/>
              <a:t>)</a:t>
            </a:r>
          </a:p>
          <a:p>
            <a:pPr marL="400050" lvl="1" indent="0">
              <a:buNone/>
            </a:pPr>
            <a:r>
              <a:rPr lang="en-US" altLang="en-US" sz="1800" dirty="0"/>
              <a:t>.start())</a:t>
            </a:r>
          </a:p>
        </p:txBody>
      </p:sp>
    </p:spTree>
    <p:extLst>
      <p:ext uri="{BB962C8B-B14F-4D97-AF65-F5344CB8AC3E}">
        <p14:creationId xmlns:p14="http://schemas.microsoft.com/office/powerpoint/2010/main" val="4026917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Data Transformations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Only the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operations that can be executed incrementally are supported in Structured Streaming</a:t>
            </a:r>
          </a:p>
          <a:p>
            <a:r>
              <a:rPr lang="en-US" altLang="en-US" sz="2000" dirty="0"/>
              <a:t>Catalyst optimizer in Spark SQL converts all the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operations to an optimized logical plan</a:t>
            </a:r>
          </a:p>
          <a:p>
            <a:pPr lvl="1"/>
            <a:r>
              <a:rPr lang="en-US" altLang="en-US" sz="2000" dirty="0"/>
              <a:t>SQL Planner generates a continuous sequence of execution plans (vs. converting the logical plan to a one-time physical execution plan)</a:t>
            </a:r>
          </a:p>
          <a:p>
            <a:pPr lvl="1"/>
            <a:r>
              <a:rPr lang="en-US" altLang="en-US" sz="2000" dirty="0"/>
              <a:t>The plan processes only a chunk of new data from the input streams and possible some intermediate, partial result computed by the previous execution plan. </a:t>
            </a:r>
          </a:p>
          <a:p>
            <a:r>
              <a:rPr lang="en-US" altLang="en-US" sz="2000" dirty="0"/>
              <a:t>Each execution is considered as a micro-batch</a:t>
            </a:r>
          </a:p>
          <a:p>
            <a:r>
              <a:rPr lang="en-US" altLang="en-US" sz="2000" dirty="0"/>
              <a:t>The partial intermediate result that is communicated between the executions is called the streaming “state”. </a:t>
            </a:r>
          </a:p>
        </p:txBody>
      </p:sp>
    </p:spTree>
    <p:extLst>
      <p:ext uri="{BB962C8B-B14F-4D97-AF65-F5344CB8AC3E}">
        <p14:creationId xmlns:p14="http://schemas.microsoft.com/office/powerpoint/2010/main" val="1739453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Stateless Transformations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An operation that process each input record individually without needing any information from previous rows</a:t>
            </a:r>
          </a:p>
          <a:p>
            <a:r>
              <a:rPr lang="en-US" altLang="en-US" sz="2000" dirty="0"/>
              <a:t>All project operations (e.g. select(), explode(), map(), </a:t>
            </a:r>
            <a:r>
              <a:rPr lang="en-US" altLang="en-US" sz="2000" dirty="0" err="1"/>
              <a:t>flatMap</a:t>
            </a:r>
            <a:r>
              <a:rPr lang="en-US" altLang="en-US" sz="2000" dirty="0"/>
              <a:t>()) and selection operations (e.g. filter(), where()) </a:t>
            </a:r>
          </a:p>
          <a:p>
            <a:r>
              <a:rPr lang="en-US" altLang="en-US" sz="2000" dirty="0"/>
              <a:t>Streaming query with only stateless operations support the append and update output modes (no complete mode).</a:t>
            </a:r>
          </a:p>
          <a:p>
            <a:pPr lvl="1"/>
            <a:r>
              <a:rPr lang="en-US" altLang="en-US" sz="1600" dirty="0"/>
              <a:t>Any processed output row of such a query cannot be modified by future data. </a:t>
            </a:r>
          </a:p>
          <a:p>
            <a:r>
              <a:rPr lang="en-US" altLang="en-US" sz="2000" dirty="0"/>
              <a:t>These queries do not combine information across input records. </a:t>
            </a:r>
          </a:p>
        </p:txBody>
      </p:sp>
    </p:spTree>
    <p:extLst>
      <p:ext uri="{BB962C8B-B14F-4D97-AF65-F5344CB8AC3E}">
        <p14:creationId xmlns:p14="http://schemas.microsoft.com/office/powerpoint/2010/main" val="1879178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12209</TotalTime>
  <Words>2626</Words>
  <Application>Microsoft Macintosh PowerPoint</Application>
  <PresentationFormat>On-screen Show (4:3)</PresentationFormat>
  <Paragraphs>287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Data 603 – Big Data Platforms</vt:lpstr>
      <vt:lpstr>Streaming Data Sources and Sinks</vt:lpstr>
      <vt:lpstr>Data Sources - Files</vt:lpstr>
      <vt:lpstr>Data Sources - Files</vt:lpstr>
      <vt:lpstr>Data Sources – Apache Kafka</vt:lpstr>
      <vt:lpstr>Data Sources – Apache Kafka</vt:lpstr>
      <vt:lpstr>Data Sources – Apache Kafka</vt:lpstr>
      <vt:lpstr>Data Transformations</vt:lpstr>
      <vt:lpstr>Stateless Transformations</vt:lpstr>
      <vt:lpstr>Stateful Transformations</vt:lpstr>
      <vt:lpstr>Fault-tolerant State Management</vt:lpstr>
      <vt:lpstr>Types of Stateful Operations</vt:lpstr>
      <vt:lpstr>Stateful Streaming Aggregations</vt:lpstr>
      <vt:lpstr>Streaming DataFrame supported aggregations</vt:lpstr>
      <vt:lpstr>Stateful Streaming Aggregations</vt:lpstr>
      <vt:lpstr>Stateful Streaming Aggregations</vt:lpstr>
      <vt:lpstr>Stateful Streaming Aggregations</vt:lpstr>
      <vt:lpstr>Handling Late Data</vt:lpstr>
      <vt:lpstr>PowerPoint Presentation</vt:lpstr>
      <vt:lpstr>Semantic Guarantees with Watermarks</vt:lpstr>
      <vt:lpstr>Supported Output Modes for Streaming Aggregation</vt:lpstr>
      <vt:lpstr>Supported Output Modes for Streaming Aggregation</vt:lpstr>
      <vt:lpstr>Supported Output Modes for Streaming Aggregation</vt:lpstr>
      <vt:lpstr>Streaming Joins</vt:lpstr>
      <vt:lpstr>Streaming Joins</vt:lpstr>
      <vt:lpstr>Streaming Joins</vt:lpstr>
      <vt:lpstr>Streaming Joins</vt:lpstr>
      <vt:lpstr>Streaming Joins</vt:lpstr>
      <vt:lpstr>Streaming Joins</vt:lpstr>
      <vt:lpstr>Streaming Joins</vt:lpstr>
      <vt:lpstr>Streaming Joins Support Matrix</vt:lpstr>
      <vt:lpstr>Questions</vt:lpstr>
      <vt:lpstr>Homework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Lord</dc:creator>
  <cp:lastModifiedBy>Andrew Enkeboll</cp:lastModifiedBy>
  <cp:revision>355</cp:revision>
  <dcterms:created xsi:type="dcterms:W3CDTF">2014-05-05T14:25:42Z</dcterms:created>
  <dcterms:modified xsi:type="dcterms:W3CDTF">2022-03-31T23:04:59Z</dcterms:modified>
</cp:coreProperties>
</file>